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38"/>
  </p:notesMasterIdLst>
  <p:handoutMasterIdLst>
    <p:handoutMasterId r:id="rId39"/>
  </p:handoutMasterIdLst>
  <p:sldIdLst>
    <p:sldId id="424" r:id="rId5"/>
    <p:sldId id="482" r:id="rId6"/>
    <p:sldId id="541" r:id="rId7"/>
    <p:sldId id="483" r:id="rId8"/>
    <p:sldId id="522" r:id="rId9"/>
    <p:sldId id="525" r:id="rId10"/>
    <p:sldId id="526" r:id="rId11"/>
    <p:sldId id="542" r:id="rId12"/>
    <p:sldId id="529" r:id="rId13"/>
    <p:sldId id="528" r:id="rId14"/>
    <p:sldId id="530" r:id="rId15"/>
    <p:sldId id="484" r:id="rId16"/>
    <p:sldId id="543" r:id="rId17"/>
    <p:sldId id="545" r:id="rId18"/>
    <p:sldId id="536" r:id="rId19"/>
    <p:sldId id="546" r:id="rId20"/>
    <p:sldId id="523" r:id="rId21"/>
    <p:sldId id="531" r:id="rId22"/>
    <p:sldId id="547" r:id="rId23"/>
    <p:sldId id="550" r:id="rId24"/>
    <p:sldId id="532" r:id="rId25"/>
    <p:sldId id="533" r:id="rId26"/>
    <p:sldId id="539" r:id="rId27"/>
    <p:sldId id="416" r:id="rId28"/>
    <p:sldId id="559" r:id="rId29"/>
    <p:sldId id="551" r:id="rId30"/>
    <p:sldId id="552" r:id="rId31"/>
    <p:sldId id="553" r:id="rId32"/>
    <p:sldId id="554" r:id="rId33"/>
    <p:sldId id="555" r:id="rId34"/>
    <p:sldId id="556" r:id="rId35"/>
    <p:sldId id="557" r:id="rId36"/>
    <p:sldId id="558"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00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0" autoAdjust="0"/>
    <p:restoredTop sz="92958" autoAdjust="0"/>
  </p:normalViewPr>
  <p:slideViewPr>
    <p:cSldViewPr snapToGrid="0" snapToObjects="1">
      <p:cViewPr varScale="1">
        <p:scale>
          <a:sx n="98" d="100"/>
          <a:sy n="98" d="100"/>
        </p:scale>
        <p:origin x="-2464" y="-120"/>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54" d="100"/>
          <a:sy n="54" d="100"/>
        </p:scale>
        <p:origin x="2796"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475F728E-D974-4FBD-9C6A-6C6D46B93E6A}" type="datetimeFigureOut">
              <a:rPr lang="en-US" smtClean="0"/>
              <a:t>8/2/16</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5186D2C7-251B-4A8F-A436-BC02C0CB2B05}" type="slidenum">
              <a:rPr lang="en-US" smtClean="0"/>
              <a:t>‹#›</a:t>
            </a:fld>
            <a:endParaRPr lang="en-US" dirty="0"/>
          </a:p>
        </p:txBody>
      </p:sp>
    </p:spTree>
    <p:extLst>
      <p:ext uri="{BB962C8B-B14F-4D97-AF65-F5344CB8AC3E}">
        <p14:creationId xmlns:p14="http://schemas.microsoft.com/office/powerpoint/2010/main" val="2818011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67" tIns="46233" rIns="92467" bIns="46233" rtlCol="0"/>
          <a:lstStyle>
            <a:lvl1pPr algn="l">
              <a:defRPr sz="1300">
                <a:latin typeface="Arial"/>
                <a:cs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67" tIns="46233" rIns="92467" bIns="46233" rtlCol="0"/>
          <a:lstStyle>
            <a:lvl1pPr algn="r">
              <a:defRPr sz="1300">
                <a:latin typeface="Arial"/>
                <a:cs typeface="Arial"/>
              </a:defRPr>
            </a:lvl1pPr>
          </a:lstStyle>
          <a:p>
            <a:fld id="{F7ABA78F-C827-467E-8C35-44C60A24E0D9}" type="datetimeFigureOut">
              <a:rPr lang="en-US" smtClean="0"/>
              <a:pPr/>
              <a:t>8/2/16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467" tIns="46233" rIns="92467" bIns="4623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467" tIns="46233" rIns="92467" bIns="4623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2467" tIns="46233" rIns="92467" bIns="46233" rtlCol="0" anchor="b"/>
          <a:lstStyle>
            <a:lvl1pPr algn="l">
              <a:defRPr sz="1300">
                <a:latin typeface="Arial"/>
                <a:cs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67" tIns="46233" rIns="92467" bIns="46233" rtlCol="0" anchor="b"/>
          <a:lstStyle>
            <a:lvl1pPr algn="r">
              <a:defRPr sz="1300">
                <a:latin typeface="Arial"/>
                <a:cs typeface="Arial"/>
              </a:defRPr>
            </a:lvl1pPr>
          </a:lstStyle>
          <a:p>
            <a:fld id="{F7C504EE-3C07-45C1-9374-633A6C021FE9}" type="slidenum">
              <a:rPr lang="en-US" smtClean="0"/>
              <a:pPr/>
              <a:t>‹#›</a:t>
            </a:fld>
            <a:endParaRPr lang="en-US" dirty="0"/>
          </a:p>
        </p:txBody>
      </p:sp>
    </p:spTree>
    <p:extLst>
      <p:ext uri="{BB962C8B-B14F-4D97-AF65-F5344CB8AC3E}">
        <p14:creationId xmlns:p14="http://schemas.microsoft.com/office/powerpoint/2010/main" val="354689734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a:ea typeface="+mn-ea"/>
        <a:cs typeface="Arial"/>
      </a:defRPr>
    </a:lvl1pPr>
    <a:lvl2pPr marL="457200" algn="l" defTabSz="914400" rtl="0" eaLnBrk="1" latinLnBrk="0" hangingPunct="1">
      <a:defRPr sz="1400" kern="1200">
        <a:solidFill>
          <a:schemeClr val="tx1"/>
        </a:solidFill>
        <a:latin typeface="Arial"/>
        <a:ea typeface="+mn-ea"/>
        <a:cs typeface="Arial"/>
      </a:defRPr>
    </a:lvl2pPr>
    <a:lvl3pPr marL="914400" algn="l" defTabSz="914400" rtl="0" eaLnBrk="1" latinLnBrk="0" hangingPunct="1">
      <a:defRPr sz="1400" kern="1200">
        <a:solidFill>
          <a:schemeClr val="tx1"/>
        </a:solidFill>
        <a:latin typeface="Arial"/>
        <a:ea typeface="+mn-ea"/>
        <a:cs typeface="Arial"/>
      </a:defRPr>
    </a:lvl3pPr>
    <a:lvl4pPr marL="1371600" algn="l" defTabSz="914400" rtl="0" eaLnBrk="1" latinLnBrk="0" hangingPunct="1">
      <a:defRPr sz="1400" kern="1200">
        <a:solidFill>
          <a:schemeClr val="tx1"/>
        </a:solidFill>
        <a:latin typeface="Arial"/>
        <a:ea typeface="+mn-ea"/>
        <a:cs typeface="Arial"/>
      </a:defRPr>
    </a:lvl4pPr>
    <a:lvl5pPr marL="1828800" algn="l" defTabSz="914400" rtl="0" eaLnBrk="1" latinLnBrk="0" hangingPunct="1">
      <a:defRPr sz="1400" kern="1200">
        <a:solidFill>
          <a:schemeClr val="tx1"/>
        </a:solidFill>
        <a:latin typeface="Arial"/>
        <a:ea typeface="+mn-ea"/>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 are working on Phases I, II &amp; III currently.  The projects listed here are phase I projects.  All of these except the Boles Special Ed addition, CTC, &amp; Jones will be ready for use this fall.  </a:t>
            </a:r>
          </a:p>
          <a:p>
            <a:endParaRPr lang="en-US" sz="2000" dirty="0"/>
          </a:p>
          <a:p>
            <a:r>
              <a:rPr lang="en-US" sz="2000" dirty="0" smtClean="0"/>
              <a:t>Boles Special Ed will be completed next Spring</a:t>
            </a:r>
          </a:p>
          <a:p>
            <a:endParaRPr lang="en-US" sz="2000" dirty="0"/>
          </a:p>
          <a:p>
            <a:r>
              <a:rPr lang="en-US" sz="2000" dirty="0" smtClean="0"/>
              <a:t>CTC &amp; Jones will be completed next summer</a:t>
            </a:r>
            <a:endParaRPr lang="en-US" sz="20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4</a:t>
            </a:fld>
            <a:endParaRPr lang="en-US" dirty="0"/>
          </a:p>
        </p:txBody>
      </p:sp>
    </p:spTree>
    <p:extLst>
      <p:ext uri="{BB962C8B-B14F-4D97-AF65-F5344CB8AC3E}">
        <p14:creationId xmlns:p14="http://schemas.microsoft.com/office/powerpoint/2010/main" val="67241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24</a:t>
            </a:fld>
            <a:endParaRPr lang="en-US" dirty="0"/>
          </a:p>
        </p:txBody>
      </p:sp>
    </p:spTree>
    <p:extLst>
      <p:ext uri="{BB962C8B-B14F-4D97-AF65-F5344CB8AC3E}">
        <p14:creationId xmlns:p14="http://schemas.microsoft.com/office/powerpoint/2010/main" val="112236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0306" y="4415789"/>
            <a:ext cx="6167718" cy="4584775"/>
          </a:xfrm>
        </p:spPr>
        <p:txBody>
          <a:bodyPr/>
          <a:lstStyle/>
          <a:p>
            <a:r>
              <a:rPr lang="en-US" sz="2000" dirty="0" smtClean="0"/>
              <a:t>Both Peach &amp; McNutt are running down to the wire on their construction</a:t>
            </a:r>
          </a:p>
          <a:p>
            <a:endParaRPr lang="en-US" sz="2000" dirty="0" smtClean="0"/>
          </a:p>
          <a:p>
            <a:r>
              <a:rPr lang="en-US" sz="2000" dirty="0" smtClean="0"/>
              <a:t>Teachers will move into their classrooms on Saturday and Sunday before school starts on Monday, August 22</a:t>
            </a:r>
            <a:r>
              <a:rPr lang="en-US" sz="2000" baseline="30000" dirty="0" smtClean="0"/>
              <a:t>nd</a:t>
            </a:r>
            <a:r>
              <a:rPr lang="en-US" sz="2000" dirty="0" smtClean="0"/>
              <a:t>.</a:t>
            </a:r>
          </a:p>
          <a:p>
            <a:endParaRPr lang="en-US" sz="2000" dirty="0"/>
          </a:p>
          <a:p>
            <a:r>
              <a:rPr lang="en-US" sz="2000" dirty="0" smtClean="0"/>
              <a:t>Peach ran into delays due to permitting issues, buried concrete that had to be removed, rain, and site utility issues.</a:t>
            </a:r>
          </a:p>
          <a:p>
            <a:endParaRPr lang="en-US" sz="18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5</a:t>
            </a:fld>
            <a:endParaRPr lang="en-US" dirty="0"/>
          </a:p>
        </p:txBody>
      </p:sp>
    </p:spTree>
    <p:extLst>
      <p:ext uri="{BB962C8B-B14F-4D97-AF65-F5344CB8AC3E}">
        <p14:creationId xmlns:p14="http://schemas.microsoft.com/office/powerpoint/2010/main" val="254669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8235" y="4415789"/>
            <a:ext cx="6113929" cy="4602705"/>
          </a:xfrm>
        </p:spPr>
        <p:txBody>
          <a:bodyPr/>
          <a:lstStyle/>
          <a:p>
            <a:r>
              <a:rPr lang="en-US" sz="2000" dirty="0"/>
              <a:t>McNutt ran into similar permitting issues and rain delays.  We also were delayed several weeks while subcontractors tried to drill thru rock shale.  Two drilling rigs broke before the contractor got a rig that was able to drill thru the rock.  Once they got thru the rock, they hit water, and we had to case the piers and use hydraulic concrete</a:t>
            </a:r>
            <a:r>
              <a:rPr lang="en-US" sz="2000" dirty="0" smtClean="0"/>
              <a:t>.</a:t>
            </a:r>
          </a:p>
          <a:p>
            <a:endParaRPr lang="en-US" sz="2000" dirty="0"/>
          </a:p>
          <a:p>
            <a:r>
              <a:rPr lang="en-US" sz="2000" dirty="0" smtClean="0"/>
              <a:t>The second floor of one classroom wing will not be ready when school opens.   The building has a capacity of 900 students. We expect about 650 kids at McNutt when school opens, so we plan to manage within the spaces available to us.  The 2</a:t>
            </a:r>
            <a:r>
              <a:rPr lang="en-US" sz="2000" baseline="30000" dirty="0" smtClean="0"/>
              <a:t>nd</a:t>
            </a:r>
            <a:r>
              <a:rPr lang="en-US" sz="2000" dirty="0" smtClean="0"/>
              <a:t> floor area should be finished approximately 4 weeks after school begins.</a:t>
            </a:r>
            <a:endParaRPr lang="en-US" sz="2000" dirty="0"/>
          </a:p>
          <a:p>
            <a:endParaRPr lang="en-US" sz="2000" dirty="0"/>
          </a:p>
          <a:p>
            <a:endParaRPr lang="en-US"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6</a:t>
            </a:fld>
            <a:endParaRPr lang="en-US" dirty="0"/>
          </a:p>
        </p:txBody>
      </p:sp>
    </p:spTree>
    <p:extLst>
      <p:ext uri="{BB962C8B-B14F-4D97-AF65-F5344CB8AC3E}">
        <p14:creationId xmlns:p14="http://schemas.microsoft.com/office/powerpoint/2010/main" val="428432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the classroom addition at Workman.  It has completely transformed the look of this building from Arbrook.  Besides the classroom addition, we are creating a new entrance and administrative office suite on the north side of the building, and deficiency work is taking place throughout the building.  The deficiency work did not start until school let out last June. The new entrance and the deficiency work will come down to the wire.  </a:t>
            </a:r>
            <a:endParaRPr lang="en-US" sz="20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7</a:t>
            </a:fld>
            <a:endParaRPr lang="en-US" dirty="0"/>
          </a:p>
        </p:txBody>
      </p:sp>
    </p:spTree>
    <p:extLst>
      <p:ext uri="{BB962C8B-B14F-4D97-AF65-F5344CB8AC3E}">
        <p14:creationId xmlns:p14="http://schemas.microsoft.com/office/powerpoint/2010/main" val="259820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5 of the 6 multi-purpose activity centers</a:t>
            </a:r>
            <a:r>
              <a:rPr lang="en-US" sz="2000" baseline="0" dirty="0" smtClean="0"/>
              <a:t> will be complete by 8/31/16.  Bowie’s MAC will be complete by 9/30/16.</a:t>
            </a:r>
          </a:p>
          <a:p>
            <a:endParaRPr lang="en-US" sz="2000" dirty="0"/>
          </a:p>
          <a:p>
            <a:r>
              <a:rPr lang="en-US" sz="2000" dirty="0" smtClean="0"/>
              <a:t>The MACs each have a 60-yard turf field, weight room, training room, locker rooms, team meeting room, storage and coaches offices</a:t>
            </a:r>
            <a:endParaRPr lang="en-US" sz="20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10</a:t>
            </a:fld>
            <a:endParaRPr lang="en-US" dirty="0"/>
          </a:p>
        </p:txBody>
      </p:sp>
    </p:spTree>
    <p:extLst>
      <p:ext uri="{BB962C8B-B14F-4D97-AF65-F5344CB8AC3E}">
        <p14:creationId xmlns:p14="http://schemas.microsoft.com/office/powerpoint/2010/main" val="341897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Foundation work for the CTC is underway.  Construction will be complete next July.</a:t>
            </a:r>
            <a:endParaRPr lang="en-US" sz="20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11</a:t>
            </a:fld>
            <a:endParaRPr lang="en-US" dirty="0"/>
          </a:p>
        </p:txBody>
      </p:sp>
    </p:spTree>
    <p:extLst>
      <p:ext uri="{BB962C8B-B14F-4D97-AF65-F5344CB8AC3E}">
        <p14:creationId xmlns:p14="http://schemas.microsoft.com/office/powerpoint/2010/main" val="383499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GMPs</a:t>
            </a:r>
            <a:r>
              <a:rPr lang="en-US" sz="2000" baseline="0" dirty="0" smtClean="0"/>
              <a:t> for </a:t>
            </a:r>
            <a:r>
              <a:rPr lang="en-US" sz="2000" dirty="0" smtClean="0"/>
              <a:t>Ellis, Starrett &amp; PDC are</a:t>
            </a:r>
            <a:r>
              <a:rPr lang="en-US" sz="2000" baseline="0" dirty="0" smtClean="0"/>
              <a:t> on the August 4</a:t>
            </a:r>
            <a:r>
              <a:rPr lang="en-US" sz="2000" baseline="30000" dirty="0" smtClean="0"/>
              <a:t>th</a:t>
            </a:r>
            <a:r>
              <a:rPr lang="en-US" sz="2000" baseline="0" dirty="0" smtClean="0"/>
              <a:t> Board meeting agenda</a:t>
            </a:r>
            <a:endParaRPr lang="en-US" sz="20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12</a:t>
            </a:fld>
            <a:endParaRPr lang="en-US" dirty="0"/>
          </a:p>
        </p:txBody>
      </p:sp>
    </p:spTree>
    <p:extLst>
      <p:ext uri="{BB962C8B-B14F-4D97-AF65-F5344CB8AC3E}">
        <p14:creationId xmlns:p14="http://schemas.microsoft.com/office/powerpoint/2010/main" val="254785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F7C504EE-3C07-45C1-9374-633A6C021FE9}" type="slidenum">
              <a:rPr lang="en-US" smtClean="0"/>
              <a:pPr/>
              <a:t>15</a:t>
            </a:fld>
            <a:endParaRPr lang="en-US" dirty="0"/>
          </a:p>
        </p:txBody>
      </p:sp>
    </p:spTree>
    <p:extLst>
      <p:ext uri="{BB962C8B-B14F-4D97-AF65-F5344CB8AC3E}">
        <p14:creationId xmlns:p14="http://schemas.microsoft.com/office/powerpoint/2010/main" val="185324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504EE-3C07-45C1-9374-633A6C021FE9}" type="slidenum">
              <a:rPr lang="en-US" smtClean="0"/>
              <a:t>23</a:t>
            </a:fld>
            <a:endParaRPr lang="en-US" dirty="0"/>
          </a:p>
        </p:txBody>
      </p:sp>
    </p:spTree>
    <p:extLst>
      <p:ext uri="{BB962C8B-B14F-4D97-AF65-F5344CB8AC3E}">
        <p14:creationId xmlns:p14="http://schemas.microsoft.com/office/powerpoint/2010/main" val="337326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9819" y="2130426"/>
            <a:ext cx="7480661"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79818" y="3653200"/>
            <a:ext cx="6292582" cy="1752600"/>
          </a:xfrm>
        </p:spPr>
        <p:txBody>
          <a:bodyPr>
            <a:no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defRPr>
            </a:lvl1pPr>
          </a:lstStyle>
          <a:p>
            <a:pPr defTabSz="914400"/>
            <a:fld id="{D05D2A71-D29C-437C-AC71-859EEC3456F7}" type="datetimeFigureOut">
              <a:rPr lang="en-US">
                <a:solidFill>
                  <a:prstClr val="black"/>
                </a:solidFill>
              </a:rPr>
              <a:pPr defTabSz="914400"/>
              <a:t>8/2/16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defTabSz="914400"/>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smtClean="0"/>
            </a:lvl1pPr>
          </a:lstStyle>
          <a:p>
            <a:fld id="{39586BE0-8F21-443B-9527-F9384A2BEFEE}" type="slidenum">
              <a:rPr lang="en-US">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fld id="{D05D2A71-D29C-437C-AC71-859EEC3456F7}" type="datetimeFigureOut">
              <a:rPr lang="en-US" smtClean="0">
                <a:solidFill>
                  <a:prstClr val="black"/>
                </a:solidFill>
                <a:latin typeface="Calibri"/>
              </a:rPr>
              <a:pPr defTabSz="914400"/>
              <a:t>8/2/16</a:t>
            </a:fld>
            <a:endParaRPr lang="en-US" dirty="0">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latin typeface="Calibri"/>
            </a:endParaRPr>
          </a:p>
        </p:txBody>
      </p:sp>
      <p:sp>
        <p:nvSpPr>
          <p:cNvPr id="9" name="Slide Number Placeholder 8"/>
          <p:cNvSpPr>
            <a:spLocks noGrp="1"/>
          </p:cNvSpPr>
          <p:nvPr>
            <p:ph type="sldNum" sz="quarter" idx="12"/>
          </p:nvPr>
        </p:nvSpPr>
        <p:spPr/>
        <p:txBody>
          <a:bodyPr/>
          <a:lstStyle/>
          <a:p>
            <a:fld id="{39586BE0-8F21-443B-9527-F9384A2BEFEE}" type="slidenum">
              <a:rPr lang="en-US">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68167" y="4007621"/>
            <a:ext cx="7026546" cy="17613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68167" y="2376612"/>
            <a:ext cx="7026546" cy="163100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194" y="77666"/>
            <a:ext cx="7531501" cy="141354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2192" y="1600201"/>
            <a:ext cx="36630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47218" y="1600201"/>
            <a:ext cx="36064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4230"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590935" y="273052"/>
            <a:ext cx="40958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9423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64" y="5701533"/>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52464" y="233001"/>
            <a:ext cx="7214801" cy="5327959"/>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52464" y="6268271"/>
            <a:ext cx="5486400" cy="51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fld id="{39586BE0-8F21-443B-9527-F9384A2BEFEE}"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p:cNvSpPr txBox="1">
            <a:spLocks/>
          </p:cNvSpPr>
          <p:nvPr/>
        </p:nvSpPr>
        <p:spPr>
          <a:xfrm>
            <a:off x="155575" y="6356350"/>
            <a:ext cx="473075" cy="365125"/>
          </a:xfrm>
          <a:prstGeom prst="rect">
            <a:avLst/>
          </a:prstGeom>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defTabSz="914400">
              <a:defRPr/>
            </a:pPr>
            <a:fld id="{74CE0392-A815-453F-ACAD-83DA9C8D9308}" type="slidenum">
              <a:rPr lang="en-US" altLang="en-US" sz="1000" smtClean="0">
                <a:solidFill>
                  <a:prstClr val="black"/>
                </a:solidFill>
                <a:latin typeface="Arial" charset="0"/>
                <a:cs typeface="Arial" charset="0"/>
              </a:rPr>
              <a:pPr defTabSz="914400">
                <a:defRPr/>
              </a:pPr>
              <a:t>‹#›</a:t>
            </a:fld>
            <a:endParaRPr lang="en-US" altLang="en-US" sz="1000" dirty="0" smtClean="0">
              <a:solidFill>
                <a:prstClr val="black"/>
              </a:solidFill>
              <a:latin typeface="Arial"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1417638" cy="6858000"/>
          </a:xfrm>
          <a:prstGeom prst="rect">
            <a:avLst/>
          </a:prstGeom>
          <a:gradFill rotWithShape="1">
            <a:gsLst>
              <a:gs pos="0">
                <a:srgbClr val="9BC1FF"/>
              </a:gs>
              <a:gs pos="100000">
                <a:srgbClr val="3F80CD"/>
              </a:gs>
            </a:gsLst>
            <a:lin ang="5400000"/>
          </a:gradFill>
          <a:ln>
            <a:noFill/>
          </a:ln>
          <a:effectLst>
            <a:outerShdw blurRad="82550" dist="38100" algn="l" rotWithShape="0">
              <a:srgbClr val="808080">
                <a:alpha val="2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dirty="0">
              <a:solidFill>
                <a:prstClr val="white"/>
              </a:solidFill>
              <a:latin typeface="Calibri"/>
            </a:endParaRPr>
          </a:p>
        </p:txBody>
      </p:sp>
      <p:pic>
        <p:nvPicPr>
          <p:cNvPr id="1027" name="Picture 8" descr="staronly.png"/>
          <p:cNvPicPr>
            <a:picLocks noChangeAspect="1"/>
          </p:cNvPicPr>
          <p:nvPr/>
        </p:nvPicPr>
        <p:blipFill>
          <a:blip r:embed="rId13" cstate="screen">
            <a:alphaModFix amt="21000"/>
            <a:extLst>
              <a:ext uri="{28A0092B-C50C-407E-A947-70E740481C1C}">
                <a14:useLocalDpi xmlns:a14="http://schemas.microsoft.com/office/drawing/2010/main"/>
              </a:ext>
            </a:extLst>
          </a:blip>
          <a:srcRect/>
          <a:stretch>
            <a:fillRect/>
          </a:stretch>
        </p:blipFill>
        <p:spPr bwMode="auto">
          <a:xfrm>
            <a:off x="93663" y="247650"/>
            <a:ext cx="1219200" cy="1258888"/>
          </a:xfrm>
          <a:prstGeom prst="rect">
            <a:avLst/>
          </a:prstGeom>
          <a:noFill/>
          <a:ln w="9525">
            <a:noFill/>
            <a:miter lim="800000"/>
            <a:headEnd/>
            <a:tailEnd/>
          </a:ln>
        </p:spPr>
      </p:pic>
      <p:sp>
        <p:nvSpPr>
          <p:cNvPr id="1028" name="Title Placeholder 1"/>
          <p:cNvSpPr>
            <a:spLocks noGrp="1"/>
          </p:cNvSpPr>
          <p:nvPr>
            <p:ph type="title"/>
          </p:nvPr>
        </p:nvSpPr>
        <p:spPr bwMode="auto">
          <a:xfrm>
            <a:off x="1522413" y="77788"/>
            <a:ext cx="7531100" cy="1304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1522413" y="1460500"/>
            <a:ext cx="7531100" cy="5233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1" name="Slide Number Placeholder 6"/>
          <p:cNvSpPr>
            <a:spLocks noGrp="1"/>
          </p:cNvSpPr>
          <p:nvPr>
            <p:ph type="sldNum" sz="quarter" idx="4"/>
          </p:nvPr>
        </p:nvSpPr>
        <p:spPr>
          <a:xfrm>
            <a:off x="155575" y="6356350"/>
            <a:ext cx="473075" cy="365125"/>
          </a:xfrm>
          <a:prstGeom prst="rect">
            <a:avLst/>
          </a:prstGeom>
        </p:spPr>
        <p:txBody>
          <a:bodyPr vert="horz" wrap="square" lIns="91440" tIns="45720" rIns="91440" bIns="45720" numCol="1" anchor="t" anchorCtr="0" compatLnSpc="1">
            <a:prstTxWarp prst="textNoShape">
              <a:avLst/>
            </a:prstTxWarp>
          </a:bodyPr>
          <a:lstStyle>
            <a:lvl1pPr>
              <a:defRPr sz="1000" smtClean="0">
                <a:cs typeface="Arial" charset="0"/>
              </a:defRPr>
            </a:lvl1pPr>
          </a:lstStyle>
          <a:p>
            <a:pPr defTabSz="914400"/>
            <a:fld id="{39586BE0-8F21-443B-9527-F9384A2BEFEE}" type="slidenum">
              <a:rPr lang="en-US">
                <a:solidFill>
                  <a:prstClr val="black"/>
                </a:solidFill>
                <a:latin typeface="Calibri"/>
              </a:rPr>
              <a:pPr defTabSz="914400"/>
              <a:t>‹#›</a:t>
            </a:fld>
            <a:endParaRPr lang="en-US"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ransition xmlns:p14="http://schemas.microsoft.com/office/powerpoint/2010/main" spd="slow">
    <p:newsflash/>
  </p:transition>
  <p:timing>
    <p:tnLst>
      <p:par>
        <p:cTn xmlns:p14="http://schemas.microsoft.com/office/powerpoint/2010/main" id="1" dur="indefinite" restart="never" nodeType="tmRoot"/>
      </p:par>
    </p:tnLst>
  </p:timing>
  <p:txStyles>
    <p:titleStyle>
      <a:lvl1pPr algn="l" defTabSz="457200" rtl="0" eaLnBrk="1" fontAlgn="base" hangingPunct="1">
        <a:spcBef>
          <a:spcPct val="0"/>
        </a:spcBef>
        <a:spcAft>
          <a:spcPct val="0"/>
        </a:spcAft>
        <a:defRPr sz="3200" b="1" kern="1200">
          <a:solidFill>
            <a:schemeClr val="tx1"/>
          </a:solidFill>
          <a:latin typeface="Arial"/>
          <a:ea typeface="ＭＳ Ｐゴシック" charset="-128"/>
          <a:cs typeface="+mj-cs"/>
        </a:defRPr>
      </a:lvl1pPr>
      <a:lvl2pPr algn="l" defTabSz="457200" rtl="0" eaLnBrk="1" fontAlgn="base" hangingPunct="1">
        <a:spcBef>
          <a:spcPct val="0"/>
        </a:spcBef>
        <a:spcAft>
          <a:spcPct val="0"/>
        </a:spcAft>
        <a:defRPr sz="3200" b="1">
          <a:solidFill>
            <a:schemeClr val="tx1"/>
          </a:solidFill>
          <a:latin typeface="Arial" charset="0"/>
          <a:ea typeface="ＭＳ Ｐゴシック" charset="-128"/>
        </a:defRPr>
      </a:lvl2pPr>
      <a:lvl3pPr algn="l" defTabSz="457200" rtl="0" eaLnBrk="1" fontAlgn="base" hangingPunct="1">
        <a:spcBef>
          <a:spcPct val="0"/>
        </a:spcBef>
        <a:spcAft>
          <a:spcPct val="0"/>
        </a:spcAft>
        <a:defRPr sz="3200" b="1">
          <a:solidFill>
            <a:schemeClr val="tx1"/>
          </a:solidFill>
          <a:latin typeface="Arial" charset="0"/>
          <a:ea typeface="ＭＳ Ｐゴシック" charset="-128"/>
        </a:defRPr>
      </a:lvl3pPr>
      <a:lvl4pPr algn="l" defTabSz="457200" rtl="0" eaLnBrk="1" fontAlgn="base" hangingPunct="1">
        <a:spcBef>
          <a:spcPct val="0"/>
        </a:spcBef>
        <a:spcAft>
          <a:spcPct val="0"/>
        </a:spcAft>
        <a:defRPr sz="3200" b="1">
          <a:solidFill>
            <a:schemeClr val="tx1"/>
          </a:solidFill>
          <a:latin typeface="Arial" charset="0"/>
          <a:ea typeface="ＭＳ Ｐゴシック" charset="-128"/>
        </a:defRPr>
      </a:lvl4pPr>
      <a:lvl5pPr algn="l" defTabSz="457200" rtl="0" eaLnBrk="1" fontAlgn="base" hangingPunct="1">
        <a:spcBef>
          <a:spcPct val="0"/>
        </a:spcBef>
        <a:spcAft>
          <a:spcPct val="0"/>
        </a:spcAft>
        <a:defRPr sz="3200" b="1">
          <a:solidFill>
            <a:schemeClr val="tx1"/>
          </a:solidFill>
          <a:latin typeface="Arial" charset="0"/>
          <a:ea typeface="ＭＳ Ｐゴシック" charset="-128"/>
        </a:defRPr>
      </a:lvl5pPr>
      <a:lvl6pPr marL="457200" algn="l"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l"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l"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l"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tiff"/><Relationship Id="rId5" Type="http://schemas.openxmlformats.org/officeDocument/2006/relationships/image" Target="../media/image18.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21.tiff"/></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jpeg"/><Relationship Id="rId5" Type="http://schemas.openxmlformats.org/officeDocument/2006/relationships/hyperlink" Target="http://tinyurl.com/technologybond" TargetMode="External"/><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9.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4.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4.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1.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34.tiff"/><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tiff"/></Relationships>
</file>

<file path=ppt/slides/_rels/slide24.xml.rels><?xml version="1.0" encoding="UTF-8" standalone="yes"?>
<Relationships xmlns="http://schemas.openxmlformats.org/package/2006/relationships"><Relationship Id="rId3" Type="http://schemas.openxmlformats.org/officeDocument/2006/relationships/image" Target="../media/image37.tiff"/><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hyperlink" Target="https://www.lynda.com/WordPress-tutorials/What-web-accessibility/374185/421829-4.html" TargetMode="External"/><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 Id="rId3"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09801"/>
            <a:ext cx="7480661" cy="1443400"/>
          </a:xfrm>
        </p:spPr>
        <p:txBody>
          <a:bodyPr/>
          <a:lstStyle/>
          <a:p>
            <a:r>
              <a:rPr lang="en-US" dirty="0" smtClean="0"/>
              <a:t>2014 Bond Program Update</a:t>
            </a:r>
            <a:endParaRPr lang="en-US" dirty="0"/>
          </a:p>
        </p:txBody>
      </p:sp>
      <p:sp>
        <p:nvSpPr>
          <p:cNvPr id="7" name="Subtitle 6"/>
          <p:cNvSpPr>
            <a:spLocks noGrp="1"/>
          </p:cNvSpPr>
          <p:nvPr>
            <p:ph type="subTitle" idx="1"/>
          </p:nvPr>
        </p:nvSpPr>
        <p:spPr/>
        <p:txBody>
          <a:bodyPr/>
          <a:lstStyle/>
          <a:p>
            <a:r>
              <a:rPr lang="en-US" i="1" dirty="0" smtClean="0"/>
              <a:t>July 29, 2016</a:t>
            </a:r>
            <a:endParaRPr lang="en-US" i="1" dirty="0"/>
          </a:p>
        </p:txBody>
      </p:sp>
      <p:pic>
        <p:nvPicPr>
          <p:cNvPr id="4" name="Picture 3" descr="2014_Bond_Logo_V2 transparent.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5700" y="724901"/>
            <a:ext cx="2450522" cy="11430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84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62000"/>
            <a:ext cx="9296400" cy="6197600"/>
          </a:xfrm>
          <a:prstGeom prst="rect">
            <a:avLst/>
          </a:prstGeom>
        </p:spPr>
      </p:pic>
      <p:sp>
        <p:nvSpPr>
          <p:cNvPr id="4" name="Content Placeholder 2"/>
          <p:cNvSpPr>
            <a:spLocks noGrp="1"/>
          </p:cNvSpPr>
          <p:nvPr>
            <p:ph idx="1"/>
          </p:nvPr>
        </p:nvSpPr>
        <p:spPr>
          <a:xfrm>
            <a:off x="10018713" y="2324100"/>
            <a:ext cx="7531100" cy="5233988"/>
          </a:xfrm>
        </p:spPr>
        <p:txBody>
          <a:bodyPr/>
          <a:lstStyle/>
          <a:p>
            <a:endParaRPr lang="en-US" dirty="0" smtClean="0"/>
          </a:p>
          <a:p>
            <a:r>
              <a:rPr lang="en-US" dirty="0" smtClean="0"/>
              <a:t>Multi-Purpose Activity Centers at each traditional high school campus will open in fall 2016</a:t>
            </a:r>
          </a:p>
        </p:txBody>
      </p:sp>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sp>
        <p:nvSpPr>
          <p:cNvPr id="8" name="Rectangle 7"/>
          <p:cNvSpPr/>
          <p:nvPr/>
        </p:nvSpPr>
        <p:spPr>
          <a:xfrm>
            <a:off x="6376987" y="62738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80100" y="6248400"/>
            <a:ext cx="3136900" cy="307777"/>
          </a:xfrm>
          <a:prstGeom prst="rect">
            <a:avLst/>
          </a:prstGeom>
          <a:noFill/>
        </p:spPr>
        <p:txBody>
          <a:bodyPr wrap="square" rtlCol="0">
            <a:spAutoFit/>
          </a:bodyPr>
          <a:lstStyle/>
          <a:p>
            <a:pPr algn="r"/>
            <a:r>
              <a:rPr lang="en-US" sz="1400" dirty="0" smtClean="0">
                <a:solidFill>
                  <a:schemeClr val="bg1"/>
                </a:solidFill>
              </a:rPr>
              <a:t>AHS Multi-purpose Activity Center</a:t>
            </a:r>
            <a:endParaRPr lang="en-US" sz="1400" dirty="0">
              <a:solidFill>
                <a:schemeClr val="bg1"/>
              </a:solidFill>
            </a:endParaRPr>
          </a:p>
        </p:txBody>
      </p:sp>
    </p:spTree>
    <p:extLst>
      <p:ext uri="{BB962C8B-B14F-4D97-AF65-F5344CB8AC3E}">
        <p14:creationId xmlns:p14="http://schemas.microsoft.com/office/powerpoint/2010/main" val="2553332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3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0" y="838200"/>
            <a:ext cx="9353550" cy="6235700"/>
          </a:xfrm>
          <a:prstGeom prst="rect">
            <a:avLst/>
          </a:prstGeom>
        </p:spPr>
      </p:pic>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sp>
        <p:nvSpPr>
          <p:cNvPr id="8" name="Rectangle 7"/>
          <p:cNvSpPr/>
          <p:nvPr/>
        </p:nvSpPr>
        <p:spPr>
          <a:xfrm>
            <a:off x="6820693" y="62611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80100" y="6248400"/>
            <a:ext cx="3136900" cy="307777"/>
          </a:xfrm>
          <a:prstGeom prst="rect">
            <a:avLst/>
          </a:prstGeom>
          <a:noFill/>
        </p:spPr>
        <p:txBody>
          <a:bodyPr wrap="square" rtlCol="0">
            <a:spAutoFit/>
          </a:bodyPr>
          <a:lstStyle/>
          <a:p>
            <a:pPr algn="r"/>
            <a:r>
              <a:rPr lang="en-US" sz="1400" dirty="0" smtClean="0">
                <a:solidFill>
                  <a:schemeClr val="bg1"/>
                </a:solidFill>
              </a:rPr>
              <a:t>Career and Technical Center</a:t>
            </a:r>
            <a:endParaRPr lang="en-US" sz="1400" dirty="0">
              <a:solidFill>
                <a:schemeClr val="bg1"/>
              </a:solidFill>
            </a:endParaRPr>
          </a:p>
        </p:txBody>
      </p:sp>
    </p:spTree>
    <p:extLst>
      <p:ext uri="{BB962C8B-B14F-4D97-AF65-F5344CB8AC3E}">
        <p14:creationId xmlns:p14="http://schemas.microsoft.com/office/powerpoint/2010/main" val="900180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69236" y="199958"/>
            <a:ext cx="7531501" cy="1304805"/>
          </a:xfrm>
        </p:spPr>
        <p:txBody>
          <a:bodyPr/>
          <a:lstStyle/>
          <a:p>
            <a:r>
              <a:rPr lang="en-US" dirty="0" smtClean="0"/>
              <a:t>           </a:t>
            </a:r>
            <a:r>
              <a:rPr lang="en-US" sz="4000" dirty="0" smtClean="0"/>
              <a:t>Facilities</a:t>
            </a:r>
            <a:endParaRPr lang="en-US" sz="3600" b="0" i="1" dirty="0"/>
          </a:p>
        </p:txBody>
      </p:sp>
      <p:pic>
        <p:nvPicPr>
          <p:cNvPr id="5" name="Picture 4"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2173" y="482090"/>
            <a:ext cx="1340513" cy="1187856"/>
          </a:xfrm>
          <a:prstGeom prst="rect">
            <a:avLst/>
          </a:prstGeom>
        </p:spPr>
      </p:pic>
      <p:sp>
        <p:nvSpPr>
          <p:cNvPr id="6" name="Content Placeholder 2"/>
          <p:cNvSpPr>
            <a:spLocks noGrp="1"/>
          </p:cNvSpPr>
          <p:nvPr>
            <p:ph idx="1"/>
          </p:nvPr>
        </p:nvSpPr>
        <p:spPr>
          <a:xfrm>
            <a:off x="9472573" y="2627381"/>
            <a:ext cx="7368375" cy="890575"/>
          </a:xfrm>
        </p:spPr>
        <p:txBody>
          <a:bodyPr/>
          <a:lstStyle/>
          <a:p>
            <a:pPr marL="0" indent="0">
              <a:buNone/>
            </a:pPr>
            <a:r>
              <a:rPr lang="en-US" sz="1800" dirty="0" smtClean="0"/>
              <a:t>Design work is at or near completion, construction is scheduled to begin by October</a:t>
            </a:r>
            <a:endParaRPr lang="en-US" sz="1800" dirty="0"/>
          </a:p>
        </p:txBody>
      </p:sp>
      <p:pic>
        <p:nvPicPr>
          <p:cNvPr id="8" name="Picture 7" descr="CTEC_Main Entry.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40694" y="4383237"/>
            <a:ext cx="6148806" cy="3691590"/>
          </a:xfrm>
          <a:prstGeom prst="rect">
            <a:avLst/>
          </a:prstGeom>
          <a:ln>
            <a:noFill/>
          </a:ln>
          <a:effectLst/>
        </p:spPr>
      </p:pic>
      <p:sp>
        <p:nvSpPr>
          <p:cNvPr id="7" name="TextBox 6"/>
          <p:cNvSpPr txBox="1"/>
          <p:nvPr/>
        </p:nvSpPr>
        <p:spPr>
          <a:xfrm>
            <a:off x="1732362" y="1952027"/>
            <a:ext cx="7208438" cy="461665"/>
          </a:xfrm>
          <a:prstGeom prst="rect">
            <a:avLst/>
          </a:prstGeom>
          <a:noFill/>
        </p:spPr>
        <p:txBody>
          <a:bodyPr wrap="square" rtlCol="0">
            <a:spAutoFit/>
          </a:bodyPr>
          <a:lstStyle/>
          <a:p>
            <a:r>
              <a:rPr lang="en-US" sz="2400" b="1" dirty="0" smtClean="0">
                <a:solidFill>
                  <a:schemeClr val="accent1">
                    <a:lumMod val="75000"/>
                  </a:schemeClr>
                </a:solidFill>
              </a:rPr>
              <a:t>PHASE 2 PROJECTS</a:t>
            </a:r>
            <a:endParaRPr lang="en-US" sz="2400" b="1" dirty="0">
              <a:solidFill>
                <a:schemeClr val="accent1">
                  <a:lumMod val="75000"/>
                </a:schemeClr>
              </a:solidFill>
            </a:endParaRPr>
          </a:p>
        </p:txBody>
      </p:sp>
      <p:cxnSp>
        <p:nvCxnSpPr>
          <p:cNvPr id="9" name="Straight Connector 8"/>
          <p:cNvCxnSpPr/>
          <p:nvPr/>
        </p:nvCxnSpPr>
        <p:spPr>
          <a:xfrm>
            <a:off x="1840313" y="23819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0" name="Content Placeholder 2"/>
          <p:cNvSpPr txBox="1">
            <a:spLocks/>
          </p:cNvSpPr>
          <p:nvPr/>
        </p:nvSpPr>
        <p:spPr bwMode="auto">
          <a:xfrm>
            <a:off x="1916512" y="2679031"/>
            <a:ext cx="6638129" cy="3733800"/>
          </a:xfrm>
          <a:prstGeom prst="rect">
            <a:avLst/>
          </a:prstGeom>
          <a:noFill/>
          <a:ln w="9525">
            <a:noFill/>
            <a:miter lim="800000"/>
            <a:headEnd/>
            <a:tailEnd/>
          </a:ln>
        </p:spPr>
        <p:txBody>
          <a:bodyPr vert="horz" wrap="square" lIns="91440" tIns="45720" rIns="91440" bIns="45720" numCol="3"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Ag Science Center</a:t>
            </a:r>
          </a:p>
          <a:p>
            <a:r>
              <a:rPr lang="en-US" sz="1600" dirty="0" smtClean="0"/>
              <a:t>Anderson*</a:t>
            </a:r>
          </a:p>
          <a:p>
            <a:r>
              <a:rPr lang="en-US" sz="1600" dirty="0" smtClean="0"/>
              <a:t>Arlington</a:t>
            </a:r>
          </a:p>
          <a:p>
            <a:r>
              <a:rPr lang="en-US" sz="1600" dirty="0" smtClean="0"/>
              <a:t>Ashworth*</a:t>
            </a:r>
          </a:p>
          <a:p>
            <a:r>
              <a:rPr lang="en-US" sz="1600" dirty="0" err="1" smtClean="0"/>
              <a:t>Bebensee</a:t>
            </a:r>
            <a:endParaRPr lang="en-US" sz="1600" dirty="0" smtClean="0"/>
          </a:p>
          <a:p>
            <a:r>
              <a:rPr lang="en-US" sz="1600" dirty="0" smtClean="0"/>
              <a:t>Beckham*</a:t>
            </a:r>
          </a:p>
          <a:p>
            <a:r>
              <a:rPr lang="en-US" sz="1600" dirty="0" smtClean="0"/>
              <a:t>Blanton*</a:t>
            </a:r>
          </a:p>
          <a:p>
            <a:r>
              <a:rPr lang="en-US" sz="1600" dirty="0" smtClean="0"/>
              <a:t>Bryant*</a:t>
            </a:r>
          </a:p>
          <a:p>
            <a:r>
              <a:rPr lang="en-US" sz="1600" dirty="0" smtClean="0"/>
              <a:t>Burgin*</a:t>
            </a:r>
          </a:p>
          <a:p>
            <a:r>
              <a:rPr lang="en-US" sz="1600" dirty="0" smtClean="0"/>
              <a:t>Crouch</a:t>
            </a:r>
          </a:p>
          <a:p>
            <a:r>
              <a:rPr lang="en-US" sz="1600" dirty="0" smtClean="0"/>
              <a:t>Crow*</a:t>
            </a:r>
          </a:p>
          <a:p>
            <a:r>
              <a:rPr lang="en-US" sz="1600" dirty="0" smtClean="0"/>
              <a:t>Ditto*</a:t>
            </a:r>
          </a:p>
          <a:p>
            <a:r>
              <a:rPr lang="en-US" sz="1600" dirty="0" smtClean="0"/>
              <a:t>Duff</a:t>
            </a:r>
          </a:p>
          <a:p>
            <a:r>
              <a:rPr lang="en-US" sz="1600" dirty="0" smtClean="0"/>
              <a:t>Ellis</a:t>
            </a:r>
          </a:p>
          <a:p>
            <a:r>
              <a:rPr lang="en-US" sz="1600" dirty="0" smtClean="0"/>
              <a:t>Farrell</a:t>
            </a:r>
          </a:p>
          <a:p>
            <a:r>
              <a:rPr lang="en-US" sz="1600" dirty="0" smtClean="0"/>
              <a:t>Fitzgerald</a:t>
            </a:r>
          </a:p>
          <a:p>
            <a:r>
              <a:rPr lang="en-US" sz="1600" dirty="0" smtClean="0"/>
              <a:t>Foster</a:t>
            </a:r>
          </a:p>
          <a:p>
            <a:r>
              <a:rPr lang="en-US" sz="1600" dirty="0" err="1" smtClean="0"/>
              <a:t>Kooken</a:t>
            </a:r>
            <a:r>
              <a:rPr lang="en-US" sz="1600" dirty="0" smtClean="0"/>
              <a:t>*</a:t>
            </a:r>
          </a:p>
          <a:p>
            <a:r>
              <a:rPr lang="en-US" sz="1600" dirty="0" smtClean="0"/>
              <a:t>Hale*</a:t>
            </a:r>
          </a:p>
          <a:p>
            <a:r>
              <a:rPr lang="en-US" sz="1600" dirty="0" smtClean="0"/>
              <a:t>Knox</a:t>
            </a:r>
          </a:p>
          <a:p>
            <a:r>
              <a:rPr lang="en-US" sz="1600" dirty="0" smtClean="0"/>
              <a:t>Larson*</a:t>
            </a:r>
          </a:p>
          <a:p>
            <a:r>
              <a:rPr lang="en-US" sz="1600" dirty="0" smtClean="0"/>
              <a:t>Little</a:t>
            </a:r>
          </a:p>
          <a:p>
            <a:r>
              <a:rPr lang="en-US" sz="1600" dirty="0" smtClean="0"/>
              <a:t>Martin</a:t>
            </a:r>
          </a:p>
          <a:p>
            <a:r>
              <a:rPr lang="en-US" sz="1600" dirty="0" smtClean="0"/>
              <a:t>Miller</a:t>
            </a:r>
          </a:p>
          <a:p>
            <a:r>
              <a:rPr lang="en-US" sz="1600" dirty="0" smtClean="0"/>
              <a:t>Moore</a:t>
            </a:r>
          </a:p>
          <a:p>
            <a:r>
              <a:rPr lang="en-US" sz="1600" dirty="0" smtClean="0"/>
              <a:t>Morton</a:t>
            </a:r>
          </a:p>
          <a:p>
            <a:r>
              <a:rPr lang="en-US" sz="1600" dirty="0" smtClean="0"/>
              <a:t>Nichols</a:t>
            </a:r>
          </a:p>
          <a:p>
            <a:r>
              <a:rPr lang="en-US" sz="1600" dirty="0" err="1" smtClean="0"/>
              <a:t>Pearcy</a:t>
            </a:r>
            <a:r>
              <a:rPr lang="en-US" sz="1600" dirty="0" smtClean="0"/>
              <a:t>*</a:t>
            </a:r>
          </a:p>
          <a:p>
            <a:r>
              <a:rPr lang="en-US" sz="1600" dirty="0" err="1" smtClean="0"/>
              <a:t>Remynse</a:t>
            </a:r>
            <a:r>
              <a:rPr lang="en-US" sz="1600" dirty="0" smtClean="0"/>
              <a:t>*</a:t>
            </a:r>
          </a:p>
          <a:p>
            <a:r>
              <a:rPr lang="en-US" sz="1600" dirty="0" smtClean="0"/>
              <a:t>Sam Houston</a:t>
            </a:r>
          </a:p>
          <a:p>
            <a:r>
              <a:rPr lang="en-US" sz="1600" dirty="0" smtClean="0"/>
              <a:t>Sherrod</a:t>
            </a:r>
          </a:p>
          <a:p>
            <a:r>
              <a:rPr lang="en-US" sz="1600" dirty="0" smtClean="0"/>
              <a:t>South Davis</a:t>
            </a:r>
          </a:p>
          <a:p>
            <a:r>
              <a:rPr lang="en-US" sz="1600" dirty="0" err="1" smtClean="0"/>
              <a:t>Starrett</a:t>
            </a:r>
            <a:endParaRPr lang="en-US" sz="1600" dirty="0" smtClean="0"/>
          </a:p>
          <a:p>
            <a:r>
              <a:rPr lang="en-US" sz="1600" dirty="0" smtClean="0"/>
              <a:t>Thornton</a:t>
            </a:r>
          </a:p>
          <a:p>
            <a:r>
              <a:rPr lang="en-US" sz="1600" dirty="0" smtClean="0"/>
              <a:t>Turning Point JH</a:t>
            </a:r>
          </a:p>
          <a:p>
            <a:r>
              <a:rPr lang="en-US" sz="1600" dirty="0" smtClean="0"/>
              <a:t>West*</a:t>
            </a:r>
          </a:p>
          <a:p>
            <a:r>
              <a:rPr lang="en-US" sz="1600" dirty="0" smtClean="0"/>
              <a:t>Williams</a:t>
            </a:r>
          </a:p>
          <a:p>
            <a:r>
              <a:rPr lang="en-US" sz="1600" dirty="0" smtClean="0"/>
              <a:t>Wood</a:t>
            </a:r>
          </a:p>
          <a:p>
            <a:endParaRPr lang="en-US" sz="1800" dirty="0" smtClean="0"/>
          </a:p>
          <a:p>
            <a:pPr marL="0" indent="0">
              <a:buNone/>
            </a:pPr>
            <a:endParaRPr lang="en-US" sz="1800" dirty="0" smtClean="0"/>
          </a:p>
          <a:p>
            <a:pPr marL="0" indent="0">
              <a:buNone/>
            </a:pPr>
            <a:endParaRPr lang="en-US" sz="1800" dirty="0"/>
          </a:p>
        </p:txBody>
      </p:sp>
      <p:sp>
        <p:nvSpPr>
          <p:cNvPr id="2" name="TextBox 1"/>
          <p:cNvSpPr txBox="1"/>
          <p:nvPr/>
        </p:nvSpPr>
        <p:spPr>
          <a:xfrm>
            <a:off x="6174636" y="5138953"/>
            <a:ext cx="2290003" cy="523220"/>
          </a:xfrm>
          <a:prstGeom prst="rect">
            <a:avLst/>
          </a:prstGeom>
          <a:noFill/>
          <a:ln>
            <a:solidFill>
              <a:schemeClr val="tx1"/>
            </a:solidFill>
          </a:ln>
        </p:spPr>
        <p:txBody>
          <a:bodyPr wrap="square" rtlCol="0">
            <a:spAutoFit/>
          </a:bodyPr>
          <a:lstStyle/>
          <a:p>
            <a:r>
              <a:rPr lang="en-US" sz="1400" i="1" dirty="0" smtClean="0"/>
              <a:t>* STEM Labs, Strings Room, Security Vestibule</a:t>
            </a:r>
            <a:endParaRPr lang="en-US" sz="1400" i="1" dirty="0"/>
          </a:p>
        </p:txBody>
      </p:sp>
    </p:spTree>
    <p:extLst>
      <p:ext uri="{BB962C8B-B14F-4D97-AF65-F5344CB8AC3E}">
        <p14:creationId xmlns:p14="http://schemas.microsoft.com/office/powerpoint/2010/main" val="4101847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69236" y="199958"/>
            <a:ext cx="7531501" cy="1304805"/>
          </a:xfrm>
        </p:spPr>
        <p:txBody>
          <a:bodyPr/>
          <a:lstStyle/>
          <a:p>
            <a:r>
              <a:rPr lang="en-US" dirty="0" smtClean="0"/>
              <a:t>           </a:t>
            </a:r>
            <a:r>
              <a:rPr lang="en-US" sz="4000" dirty="0" smtClean="0"/>
              <a:t>Facilities</a:t>
            </a:r>
            <a:endParaRPr lang="en-US" sz="3600" b="0" i="1"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2173" y="482090"/>
            <a:ext cx="1340513" cy="1187856"/>
          </a:xfrm>
          <a:prstGeom prst="rect">
            <a:avLst/>
          </a:prstGeom>
        </p:spPr>
      </p:pic>
      <p:pic>
        <p:nvPicPr>
          <p:cNvPr id="8" name="Picture 7" descr="CTEC_Main Entr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40694" y="4383237"/>
            <a:ext cx="6148806" cy="3691590"/>
          </a:xfrm>
          <a:prstGeom prst="rect">
            <a:avLst/>
          </a:prstGeom>
          <a:ln>
            <a:noFill/>
          </a:ln>
          <a:effectLst/>
        </p:spPr>
      </p:pic>
      <p:sp>
        <p:nvSpPr>
          <p:cNvPr id="7" name="TextBox 6"/>
          <p:cNvSpPr txBox="1"/>
          <p:nvPr/>
        </p:nvSpPr>
        <p:spPr>
          <a:xfrm>
            <a:off x="1732362" y="1952027"/>
            <a:ext cx="7208438" cy="461665"/>
          </a:xfrm>
          <a:prstGeom prst="rect">
            <a:avLst/>
          </a:prstGeom>
          <a:noFill/>
        </p:spPr>
        <p:txBody>
          <a:bodyPr wrap="square" rtlCol="0">
            <a:spAutoFit/>
          </a:bodyPr>
          <a:lstStyle/>
          <a:p>
            <a:r>
              <a:rPr lang="en-US" sz="2400" b="1" dirty="0" smtClean="0">
                <a:solidFill>
                  <a:schemeClr val="accent1">
                    <a:lumMod val="75000"/>
                  </a:schemeClr>
                </a:solidFill>
              </a:rPr>
              <a:t>SAM HOUSTON HIGH SCHOOL</a:t>
            </a:r>
            <a:endParaRPr lang="en-US" sz="2400" b="1" dirty="0">
              <a:solidFill>
                <a:schemeClr val="accent1">
                  <a:lumMod val="75000"/>
                </a:schemeClr>
              </a:solidFill>
            </a:endParaRPr>
          </a:p>
        </p:txBody>
      </p:sp>
      <p:cxnSp>
        <p:nvCxnSpPr>
          <p:cNvPr id="9" name="Straight Connector 8"/>
          <p:cNvCxnSpPr/>
          <p:nvPr/>
        </p:nvCxnSpPr>
        <p:spPr>
          <a:xfrm>
            <a:off x="1840313" y="23819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pic>
        <p:nvPicPr>
          <p:cNvPr id="3" name="Picture 2" descr="SD  Board Presentation Sam Houston  16.pdf"/>
          <p:cNvPicPr>
            <a:picLocks noChangeAspect="1"/>
          </p:cNvPicPr>
          <p:nvPr/>
        </p:nvPicPr>
        <p:blipFill rotWithShape="1">
          <a:blip r:embed="rId4" cstate="screen">
            <a:extLst>
              <a:ext uri="{28A0092B-C50C-407E-A947-70E740481C1C}">
                <a14:useLocalDpi xmlns:a14="http://schemas.microsoft.com/office/drawing/2010/main"/>
              </a:ext>
            </a:extLst>
          </a:blip>
          <a:srcRect l="9753" t="17541" r="10108" b="17274"/>
          <a:stretch/>
        </p:blipFill>
        <p:spPr>
          <a:xfrm>
            <a:off x="1840313" y="2567137"/>
            <a:ext cx="6814742" cy="3118010"/>
          </a:xfrm>
          <a:prstGeom prst="rect">
            <a:avLst/>
          </a:prstGeom>
        </p:spPr>
      </p:pic>
    </p:spTree>
    <p:extLst>
      <p:ext uri="{BB962C8B-B14F-4D97-AF65-F5344CB8AC3E}">
        <p14:creationId xmlns:p14="http://schemas.microsoft.com/office/powerpoint/2010/main" val="3229531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69236" y="199958"/>
            <a:ext cx="7531501" cy="1304805"/>
          </a:xfrm>
        </p:spPr>
        <p:txBody>
          <a:bodyPr/>
          <a:lstStyle/>
          <a:p>
            <a:r>
              <a:rPr lang="en-US" dirty="0" smtClean="0"/>
              <a:t>           </a:t>
            </a:r>
            <a:r>
              <a:rPr lang="en-US" sz="4000" dirty="0" smtClean="0"/>
              <a:t>Facilities</a:t>
            </a:r>
            <a:endParaRPr lang="en-US" sz="3600" b="0" i="1"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2173" y="482090"/>
            <a:ext cx="1340513" cy="1187856"/>
          </a:xfrm>
          <a:prstGeom prst="rect">
            <a:avLst/>
          </a:prstGeom>
        </p:spPr>
      </p:pic>
      <p:pic>
        <p:nvPicPr>
          <p:cNvPr id="8" name="Picture 7" descr="CTEC_Main Entr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40694" y="4383237"/>
            <a:ext cx="6148806" cy="3691590"/>
          </a:xfrm>
          <a:prstGeom prst="rect">
            <a:avLst/>
          </a:prstGeom>
          <a:ln>
            <a:noFill/>
          </a:ln>
          <a:effectLst/>
        </p:spPr>
      </p:pic>
      <p:sp>
        <p:nvSpPr>
          <p:cNvPr id="7" name="TextBox 6"/>
          <p:cNvSpPr txBox="1"/>
          <p:nvPr/>
        </p:nvSpPr>
        <p:spPr>
          <a:xfrm>
            <a:off x="1732362" y="1952027"/>
            <a:ext cx="7208438" cy="461665"/>
          </a:xfrm>
          <a:prstGeom prst="rect">
            <a:avLst/>
          </a:prstGeom>
          <a:noFill/>
        </p:spPr>
        <p:txBody>
          <a:bodyPr wrap="square" rtlCol="0">
            <a:spAutoFit/>
          </a:bodyPr>
          <a:lstStyle/>
          <a:p>
            <a:r>
              <a:rPr lang="en-US" sz="2400" b="1" dirty="0" smtClean="0">
                <a:solidFill>
                  <a:schemeClr val="accent1">
                    <a:lumMod val="75000"/>
                  </a:schemeClr>
                </a:solidFill>
              </a:rPr>
              <a:t>AGRICULTURAL SCIENCE CENTER</a:t>
            </a:r>
            <a:endParaRPr lang="en-US" sz="2400" b="1" dirty="0">
              <a:solidFill>
                <a:schemeClr val="accent1">
                  <a:lumMod val="75000"/>
                </a:schemeClr>
              </a:solidFill>
            </a:endParaRPr>
          </a:p>
        </p:txBody>
      </p:sp>
      <p:cxnSp>
        <p:nvCxnSpPr>
          <p:cNvPr id="9" name="Straight Connector 8"/>
          <p:cNvCxnSpPr/>
          <p:nvPr/>
        </p:nvCxnSpPr>
        <p:spPr>
          <a:xfrm>
            <a:off x="1840313" y="23819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pic>
        <p:nvPicPr>
          <p:cNvPr id="10" name="Content Placeholder 3"/>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840313" y="2567136"/>
            <a:ext cx="6814742" cy="3118011"/>
          </a:xfrm>
          <a:prstGeom prst="rect">
            <a:avLst/>
          </a:prstGeom>
        </p:spPr>
      </p:pic>
    </p:spTree>
    <p:extLst>
      <p:ext uri="{BB962C8B-B14F-4D97-AF65-F5344CB8AC3E}">
        <p14:creationId xmlns:p14="http://schemas.microsoft.com/office/powerpoint/2010/main" val="1432231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9236" y="199958"/>
            <a:ext cx="7531501" cy="1304805"/>
          </a:xfrm>
        </p:spPr>
        <p:txBody>
          <a:bodyPr/>
          <a:lstStyle/>
          <a:p>
            <a:r>
              <a:rPr lang="en-US" dirty="0" smtClean="0"/>
              <a:t>           </a:t>
            </a:r>
            <a:r>
              <a:rPr lang="en-US" sz="4000" dirty="0" smtClean="0"/>
              <a:t>Facilities</a:t>
            </a:r>
            <a:endParaRPr lang="en-US" sz="3600" b="0" i="1" dirty="0"/>
          </a:p>
        </p:txBody>
      </p:sp>
      <p:sp>
        <p:nvSpPr>
          <p:cNvPr id="6" name="Content Placeholder 2"/>
          <p:cNvSpPr>
            <a:spLocks noGrp="1"/>
          </p:cNvSpPr>
          <p:nvPr>
            <p:ph idx="1"/>
          </p:nvPr>
        </p:nvSpPr>
        <p:spPr>
          <a:xfrm>
            <a:off x="1732362" y="2527374"/>
            <a:ext cx="7368375" cy="890575"/>
          </a:xfrm>
        </p:spPr>
        <p:txBody>
          <a:bodyPr/>
          <a:lstStyle/>
          <a:p>
            <a:pPr marL="0" indent="0">
              <a:buNone/>
            </a:pPr>
            <a:r>
              <a:rPr lang="en-US" sz="1600" i="1" dirty="0" smtClean="0"/>
              <a:t>Design work is underway.  </a:t>
            </a:r>
          </a:p>
          <a:p>
            <a:pPr marL="0" indent="0">
              <a:buNone/>
            </a:pPr>
            <a:r>
              <a:rPr lang="en-US" sz="1600" i="1" dirty="0" smtClean="0"/>
              <a:t>Construction is scheduled to begin in spring/summer 2017.</a:t>
            </a:r>
            <a:endParaRPr lang="en-US" sz="1600" i="1" dirty="0"/>
          </a:p>
        </p:txBody>
      </p:sp>
      <p:pic>
        <p:nvPicPr>
          <p:cNvPr id="5" name="Picture 4"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52173" y="482090"/>
            <a:ext cx="1340513" cy="1187856"/>
          </a:xfrm>
          <a:prstGeom prst="rect">
            <a:avLst/>
          </a:prstGeom>
        </p:spPr>
      </p:pic>
      <p:pic>
        <p:nvPicPr>
          <p:cNvPr id="8" name="Picture 7" descr="CTEC_Main Entry.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40694" y="4383237"/>
            <a:ext cx="6148806" cy="3691590"/>
          </a:xfrm>
          <a:prstGeom prst="rect">
            <a:avLst/>
          </a:prstGeom>
          <a:ln>
            <a:noFill/>
          </a:ln>
          <a:effectLst/>
        </p:spPr>
      </p:pic>
      <p:sp>
        <p:nvSpPr>
          <p:cNvPr id="7" name="TextBox 6"/>
          <p:cNvSpPr txBox="1"/>
          <p:nvPr/>
        </p:nvSpPr>
        <p:spPr>
          <a:xfrm>
            <a:off x="1732362" y="1952027"/>
            <a:ext cx="7208438" cy="461665"/>
          </a:xfrm>
          <a:prstGeom prst="rect">
            <a:avLst/>
          </a:prstGeom>
          <a:noFill/>
        </p:spPr>
        <p:txBody>
          <a:bodyPr wrap="square" rtlCol="0">
            <a:spAutoFit/>
          </a:bodyPr>
          <a:lstStyle>
            <a:defPPr>
              <a:defRPr lang="en-US"/>
            </a:defPPr>
            <a:lvl1pPr>
              <a:defRPr sz="2400" b="1">
                <a:solidFill>
                  <a:schemeClr val="accent1">
                    <a:lumMod val="75000"/>
                  </a:schemeClr>
                </a:solidFill>
              </a:defRPr>
            </a:lvl1pPr>
          </a:lstStyle>
          <a:p>
            <a:r>
              <a:rPr lang="en-US" dirty="0" smtClean="0"/>
              <a:t>PHASE 3 PROJECTS</a:t>
            </a:r>
            <a:endParaRPr lang="en-US" dirty="0"/>
          </a:p>
        </p:txBody>
      </p:sp>
      <p:cxnSp>
        <p:nvCxnSpPr>
          <p:cNvPr id="9" name="Straight Connector 8"/>
          <p:cNvCxnSpPr/>
          <p:nvPr/>
        </p:nvCxnSpPr>
        <p:spPr>
          <a:xfrm>
            <a:off x="1840313" y="23819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0" name="Content Placeholder 2"/>
          <p:cNvSpPr txBox="1">
            <a:spLocks/>
          </p:cNvSpPr>
          <p:nvPr/>
        </p:nvSpPr>
        <p:spPr bwMode="auto">
          <a:xfrm>
            <a:off x="1916512" y="3289092"/>
            <a:ext cx="6638129" cy="3733800"/>
          </a:xfrm>
          <a:prstGeom prst="rect">
            <a:avLst/>
          </a:prstGeom>
          <a:noFill/>
          <a:ln w="9525">
            <a:noFill/>
            <a:miter lim="800000"/>
            <a:headEnd/>
            <a:tailEnd/>
          </a:ln>
        </p:spPr>
        <p:txBody>
          <a:bodyPr vert="horz" wrap="square" lIns="91440" tIns="45720" rIns="91440" bIns="45720" numCol="3"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smtClean="0"/>
          </a:p>
          <a:p>
            <a:pPr marL="0" indent="0">
              <a:buNone/>
            </a:pPr>
            <a:endParaRPr lang="en-US" sz="1800" dirty="0"/>
          </a:p>
        </p:txBody>
      </p:sp>
      <p:sp>
        <p:nvSpPr>
          <p:cNvPr id="11" name="Content Placeholder 2"/>
          <p:cNvSpPr txBox="1">
            <a:spLocks/>
          </p:cNvSpPr>
          <p:nvPr/>
        </p:nvSpPr>
        <p:spPr bwMode="auto">
          <a:xfrm>
            <a:off x="1840313" y="3242524"/>
            <a:ext cx="6638129" cy="2947922"/>
          </a:xfrm>
          <a:prstGeom prst="rect">
            <a:avLst/>
          </a:prstGeom>
          <a:noFill/>
          <a:ln w="9525">
            <a:noFill/>
            <a:miter lim="800000"/>
            <a:headEnd/>
            <a:tailEnd/>
          </a:ln>
        </p:spPr>
        <p:txBody>
          <a:bodyPr vert="horz" wrap="square" lIns="91440" tIns="45720" rIns="91440" bIns="45720" numCol="3"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smtClean="0"/>
              <a:t>Amos</a:t>
            </a:r>
          </a:p>
          <a:p>
            <a:r>
              <a:rPr lang="en-US" sz="1700" dirty="0" smtClean="0"/>
              <a:t>Atherton</a:t>
            </a:r>
          </a:p>
          <a:p>
            <a:r>
              <a:rPr lang="en-US" sz="1700" dirty="0" smtClean="0"/>
              <a:t>Bailey*</a:t>
            </a:r>
          </a:p>
          <a:p>
            <a:r>
              <a:rPr lang="en-US" sz="1700" dirty="0" smtClean="0"/>
              <a:t>Barnett*</a:t>
            </a:r>
          </a:p>
          <a:p>
            <a:r>
              <a:rPr lang="en-US" sz="1700" dirty="0" smtClean="0"/>
              <a:t>Berry</a:t>
            </a:r>
          </a:p>
          <a:p>
            <a:r>
              <a:rPr lang="en-US" sz="1700" dirty="0" smtClean="0"/>
              <a:t>Boles*</a:t>
            </a:r>
          </a:p>
          <a:p>
            <a:r>
              <a:rPr lang="en-US" sz="1700" dirty="0" smtClean="0"/>
              <a:t>Butler</a:t>
            </a:r>
          </a:p>
          <a:p>
            <a:r>
              <a:rPr lang="en-US" sz="1700" dirty="0" smtClean="0"/>
              <a:t>Carter*</a:t>
            </a:r>
          </a:p>
          <a:p>
            <a:r>
              <a:rPr lang="en-US" sz="1700" dirty="0" smtClean="0"/>
              <a:t>Dunn</a:t>
            </a:r>
          </a:p>
          <a:p>
            <a:r>
              <a:rPr lang="en-US" sz="1700" dirty="0" smtClean="0"/>
              <a:t>Goodman</a:t>
            </a:r>
          </a:p>
          <a:p>
            <a:r>
              <a:rPr lang="en-US" sz="1700" dirty="0" smtClean="0"/>
              <a:t>Gunn</a:t>
            </a:r>
          </a:p>
          <a:p>
            <a:r>
              <a:rPr lang="en-US" sz="1700" dirty="0" smtClean="0"/>
              <a:t>Gunn*</a:t>
            </a:r>
          </a:p>
          <a:p>
            <a:r>
              <a:rPr lang="en-US" sz="1700" dirty="0" smtClean="0"/>
              <a:t>Hill</a:t>
            </a:r>
          </a:p>
          <a:p>
            <a:r>
              <a:rPr lang="en-US" sz="1700" dirty="0" smtClean="0"/>
              <a:t>Johns</a:t>
            </a:r>
          </a:p>
          <a:p>
            <a:r>
              <a:rPr lang="en-US" sz="1700" dirty="0" smtClean="0"/>
              <a:t>Key</a:t>
            </a:r>
          </a:p>
          <a:p>
            <a:r>
              <a:rPr lang="en-US" sz="1700" dirty="0" smtClean="0"/>
              <a:t>Nichols*</a:t>
            </a:r>
          </a:p>
          <a:p>
            <a:r>
              <a:rPr lang="en-US" sz="1700" dirty="0" smtClean="0"/>
              <a:t>Pope</a:t>
            </a:r>
          </a:p>
          <a:p>
            <a:r>
              <a:rPr lang="en-US" sz="1700" dirty="0" smtClean="0"/>
              <a:t>Rankin</a:t>
            </a:r>
          </a:p>
          <a:p>
            <a:r>
              <a:rPr lang="en-US" sz="1700" dirty="0" smtClean="0"/>
              <a:t>Roark</a:t>
            </a:r>
          </a:p>
          <a:p>
            <a:r>
              <a:rPr lang="en-US" sz="1700" dirty="0" smtClean="0"/>
              <a:t>Seguin</a:t>
            </a:r>
          </a:p>
          <a:p>
            <a:r>
              <a:rPr lang="en-US" sz="1700" dirty="0" smtClean="0"/>
              <a:t>Shackelford*</a:t>
            </a:r>
          </a:p>
          <a:p>
            <a:r>
              <a:rPr lang="en-US" sz="1700" dirty="0" smtClean="0"/>
              <a:t>Short</a:t>
            </a:r>
          </a:p>
          <a:p>
            <a:r>
              <a:rPr lang="en-US" sz="1700" dirty="0" err="1" smtClean="0"/>
              <a:t>Speer</a:t>
            </a:r>
            <a:endParaRPr lang="en-US" sz="1700" dirty="0" smtClean="0"/>
          </a:p>
          <a:p>
            <a:r>
              <a:rPr lang="en-US" sz="1700" dirty="0" smtClean="0"/>
              <a:t>Swift</a:t>
            </a:r>
          </a:p>
          <a:p>
            <a:r>
              <a:rPr lang="en-US" sz="1700" dirty="0" smtClean="0"/>
              <a:t>Young*</a:t>
            </a:r>
          </a:p>
          <a:p>
            <a:r>
              <a:rPr lang="en-US" sz="1700" dirty="0" smtClean="0"/>
              <a:t>Webb</a:t>
            </a:r>
          </a:p>
          <a:p>
            <a:r>
              <a:rPr lang="en-US" sz="1700" dirty="0" smtClean="0"/>
              <a:t>Webb (kitchen)</a:t>
            </a:r>
          </a:p>
          <a:p>
            <a:r>
              <a:rPr lang="en-US" sz="1700" dirty="0" err="1" smtClean="0"/>
              <a:t>Wimbish</a:t>
            </a:r>
            <a:endParaRPr lang="en-US" sz="1700" dirty="0" smtClean="0"/>
          </a:p>
          <a:p>
            <a:endParaRPr lang="en-US" sz="1800" dirty="0" smtClean="0"/>
          </a:p>
          <a:p>
            <a:endParaRPr lang="en-US" sz="1800" dirty="0"/>
          </a:p>
        </p:txBody>
      </p:sp>
      <p:sp>
        <p:nvSpPr>
          <p:cNvPr id="12" name="TextBox 11"/>
          <p:cNvSpPr txBox="1"/>
          <p:nvPr/>
        </p:nvSpPr>
        <p:spPr>
          <a:xfrm>
            <a:off x="6124635" y="5254385"/>
            <a:ext cx="2086196" cy="307777"/>
          </a:xfrm>
          <a:prstGeom prst="rect">
            <a:avLst/>
          </a:prstGeom>
          <a:noFill/>
          <a:ln>
            <a:solidFill>
              <a:schemeClr val="tx1"/>
            </a:solidFill>
          </a:ln>
        </p:spPr>
        <p:txBody>
          <a:bodyPr wrap="square" rtlCol="0">
            <a:spAutoFit/>
          </a:bodyPr>
          <a:lstStyle/>
          <a:p>
            <a:r>
              <a:rPr lang="en-US" sz="1400" i="1" dirty="0" smtClean="0"/>
              <a:t>* Track and sports lighting</a:t>
            </a:r>
            <a:endParaRPr lang="en-US" sz="1400" i="1" dirty="0"/>
          </a:p>
        </p:txBody>
      </p:sp>
    </p:spTree>
    <p:extLst>
      <p:ext uri="{BB962C8B-B14F-4D97-AF65-F5344CB8AC3E}">
        <p14:creationId xmlns:p14="http://schemas.microsoft.com/office/powerpoint/2010/main" val="317983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Fine Arts</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sp>
        <p:nvSpPr>
          <p:cNvPr id="9" name="TextBox 8"/>
          <p:cNvSpPr txBox="1"/>
          <p:nvPr/>
        </p:nvSpPr>
        <p:spPr>
          <a:xfrm>
            <a:off x="1620035" y="1736127"/>
            <a:ext cx="7208438" cy="461665"/>
          </a:xfrm>
          <a:prstGeom prst="rect">
            <a:avLst/>
          </a:prstGeom>
          <a:noFill/>
        </p:spPr>
        <p:txBody>
          <a:bodyPr wrap="square" rtlCol="0">
            <a:spAutoFit/>
          </a:bodyPr>
          <a:lstStyle/>
          <a:p>
            <a:r>
              <a:rPr lang="en-US" sz="2400" b="1" dirty="0" smtClean="0">
                <a:solidFill>
                  <a:schemeClr val="accent1">
                    <a:lumMod val="75000"/>
                  </a:schemeClr>
                </a:solidFill>
              </a:rPr>
              <a:t>YEAR TWO MUSIC CAPITAL</a:t>
            </a:r>
            <a:endParaRPr lang="en-US" sz="2400" b="1" dirty="0">
              <a:solidFill>
                <a:schemeClr val="accent1">
                  <a:lumMod val="75000"/>
                </a:schemeClr>
              </a:solidFill>
            </a:endParaRPr>
          </a:p>
        </p:txBody>
      </p:sp>
      <p:cxnSp>
        <p:nvCxnSpPr>
          <p:cNvPr id="10" name="Straight Connector 9"/>
          <p:cNvCxnSpPr/>
          <p:nvPr/>
        </p:nvCxnSpPr>
        <p:spPr>
          <a:xfrm>
            <a:off x="1727986" y="21660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727986" y="5048941"/>
            <a:ext cx="5819182" cy="461665"/>
          </a:xfrm>
          <a:prstGeom prst="rect">
            <a:avLst/>
          </a:prstGeom>
          <a:noFill/>
        </p:spPr>
        <p:txBody>
          <a:bodyPr wrap="square" rtlCol="0">
            <a:spAutoFit/>
          </a:bodyPr>
          <a:lstStyle/>
          <a:p>
            <a:r>
              <a:rPr lang="en-US" sz="2400" b="1" dirty="0" smtClean="0">
                <a:solidFill>
                  <a:schemeClr val="accent1">
                    <a:lumMod val="75000"/>
                  </a:schemeClr>
                </a:solidFill>
              </a:rPr>
              <a:t>FINE ARTS PARTICPATION</a:t>
            </a:r>
            <a:endParaRPr lang="en-US" sz="2400" b="1" dirty="0">
              <a:solidFill>
                <a:schemeClr val="accent1">
                  <a:lumMod val="75000"/>
                </a:schemeClr>
              </a:solidFill>
            </a:endParaRPr>
          </a:p>
        </p:txBody>
      </p:sp>
      <p:cxnSp>
        <p:nvCxnSpPr>
          <p:cNvPr id="12" name="Straight Connector 11"/>
          <p:cNvCxnSpPr/>
          <p:nvPr/>
        </p:nvCxnSpPr>
        <p:spPr>
          <a:xfrm>
            <a:off x="1835937" y="5478856"/>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5854700" y="3626366"/>
            <a:ext cx="4318000" cy="369332"/>
          </a:xfrm>
          <a:prstGeom prst="rect">
            <a:avLst/>
          </a:prstGeom>
          <a:noFill/>
        </p:spPr>
        <p:txBody>
          <a:bodyPr wrap="square" rtlCol="0">
            <a:spAutoFit/>
          </a:bodyPr>
          <a:lstStyle/>
          <a:p>
            <a:r>
              <a:rPr lang="en-US" dirty="0" smtClean="0"/>
              <a:t>200% increase since before the bond</a:t>
            </a:r>
            <a:endParaRPr lang="en-US" dirty="0"/>
          </a:p>
        </p:txBody>
      </p:sp>
      <p:pic>
        <p:nvPicPr>
          <p:cNvPr id="14" name="Picture 13"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035" y="476146"/>
            <a:ext cx="1206500" cy="1098445"/>
          </a:xfrm>
          <a:prstGeom prst="rect">
            <a:avLst/>
          </a:prstGeom>
        </p:spPr>
      </p:pic>
      <p:sp>
        <p:nvSpPr>
          <p:cNvPr id="16" name="Content Placeholder 2"/>
          <p:cNvSpPr txBox="1">
            <a:spLocks/>
          </p:cNvSpPr>
          <p:nvPr/>
        </p:nvSpPr>
        <p:spPr bwMode="auto">
          <a:xfrm>
            <a:off x="1727986" y="2250657"/>
            <a:ext cx="6679414" cy="27982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New instruments and equipment ordered for summer delivery</a:t>
            </a:r>
          </a:p>
          <a:p>
            <a:pPr>
              <a:lnSpc>
                <a:spcPct val="130000"/>
              </a:lnSpc>
            </a:pPr>
            <a:r>
              <a:rPr lang="en-US" sz="2000" dirty="0" smtClean="0"/>
              <a:t>New uniforms ordered</a:t>
            </a:r>
          </a:p>
          <a:p>
            <a:pPr lvl="1">
              <a:lnSpc>
                <a:spcPct val="130000"/>
              </a:lnSpc>
            </a:pPr>
            <a:r>
              <a:rPr lang="en-US" sz="1600" dirty="0" smtClean="0"/>
              <a:t>Junior high band, choir and orchestra</a:t>
            </a:r>
          </a:p>
          <a:p>
            <a:pPr lvl="1">
              <a:lnSpc>
                <a:spcPct val="130000"/>
              </a:lnSpc>
            </a:pPr>
            <a:r>
              <a:rPr lang="en-US" sz="1600" dirty="0" smtClean="0"/>
              <a:t>Lamar band</a:t>
            </a:r>
          </a:p>
          <a:p>
            <a:pPr>
              <a:lnSpc>
                <a:spcPct val="130000"/>
              </a:lnSpc>
            </a:pPr>
            <a:r>
              <a:rPr lang="en-US" sz="2000" dirty="0" smtClean="0"/>
              <a:t>Total fine arts bond expenditures to date: $1,826,660</a:t>
            </a:r>
          </a:p>
          <a:p>
            <a:pPr lvl="1">
              <a:lnSpc>
                <a:spcPct val="130000"/>
              </a:lnSpc>
            </a:pPr>
            <a:r>
              <a:rPr lang="en-US" sz="1800" dirty="0" smtClean="0"/>
              <a:t>On order: $628,331</a:t>
            </a:r>
          </a:p>
          <a:p>
            <a:pPr>
              <a:buFontTx/>
              <a:buChar char="-"/>
            </a:pPr>
            <a:endParaRPr lang="en-US" sz="1800" dirty="0" smtClean="0"/>
          </a:p>
          <a:p>
            <a:endParaRPr lang="en-US" sz="1800" dirty="0"/>
          </a:p>
        </p:txBody>
      </p:sp>
      <p:sp>
        <p:nvSpPr>
          <p:cNvPr id="17" name="Content Placeholder 2"/>
          <p:cNvSpPr txBox="1">
            <a:spLocks/>
          </p:cNvSpPr>
          <p:nvPr/>
        </p:nvSpPr>
        <p:spPr bwMode="auto">
          <a:xfrm>
            <a:off x="1727986" y="5532059"/>
            <a:ext cx="689848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Secondary instrumental music participation up 16% from 2014-15 to 2015-16</a:t>
            </a:r>
          </a:p>
          <a:p>
            <a:pPr>
              <a:buFontTx/>
              <a:buChar char="-"/>
            </a:pPr>
            <a:endParaRPr lang="en-US" sz="1800" dirty="0" smtClean="0"/>
          </a:p>
          <a:p>
            <a:endParaRPr lang="en-US" sz="1800" dirty="0"/>
          </a:p>
        </p:txBody>
      </p:sp>
      <p:sp>
        <p:nvSpPr>
          <p:cNvPr id="15" name="TextBox 14"/>
          <p:cNvSpPr txBox="1"/>
          <p:nvPr/>
        </p:nvSpPr>
        <p:spPr>
          <a:xfrm>
            <a:off x="9881386" y="5498247"/>
            <a:ext cx="5819182" cy="461665"/>
          </a:xfrm>
          <a:prstGeom prst="rect">
            <a:avLst/>
          </a:prstGeom>
          <a:noFill/>
        </p:spPr>
        <p:txBody>
          <a:bodyPr wrap="square" rtlCol="0">
            <a:spAutoFit/>
          </a:bodyPr>
          <a:lstStyle/>
          <a:p>
            <a:r>
              <a:rPr lang="en-US" sz="2400" b="1" dirty="0" smtClean="0">
                <a:solidFill>
                  <a:schemeClr val="accent1">
                    <a:lumMod val="75000"/>
                  </a:schemeClr>
                </a:solidFill>
              </a:rPr>
              <a:t>FINE ARTS EXPENDITURES</a:t>
            </a:r>
            <a:endParaRPr lang="en-US" sz="2400" b="1" dirty="0">
              <a:solidFill>
                <a:schemeClr val="accent1">
                  <a:lumMod val="75000"/>
                </a:schemeClr>
              </a:solidFill>
            </a:endParaRPr>
          </a:p>
        </p:txBody>
      </p:sp>
      <p:cxnSp>
        <p:nvCxnSpPr>
          <p:cNvPr id="18" name="Straight Connector 17"/>
          <p:cNvCxnSpPr/>
          <p:nvPr/>
        </p:nvCxnSpPr>
        <p:spPr>
          <a:xfrm>
            <a:off x="9989337" y="592816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9" name="Content Placeholder 2"/>
          <p:cNvSpPr txBox="1">
            <a:spLocks/>
          </p:cNvSpPr>
          <p:nvPr/>
        </p:nvSpPr>
        <p:spPr bwMode="auto">
          <a:xfrm>
            <a:off x="9652786" y="3799718"/>
            <a:ext cx="689848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Total Spent to Date:  $</a:t>
            </a:r>
            <a:r>
              <a:rPr lang="en-US" sz="2000" dirty="0" smtClean="0"/>
              <a:t>1,826,660</a:t>
            </a:r>
          </a:p>
          <a:p>
            <a:r>
              <a:rPr lang="en-US" sz="1800" dirty="0"/>
              <a:t>On Order:  $628,331</a:t>
            </a:r>
            <a:endParaRPr lang="en-US" sz="1800" dirty="0" smtClean="0"/>
          </a:p>
          <a:p>
            <a:endParaRPr lang="en-US" sz="1800" dirty="0"/>
          </a:p>
        </p:txBody>
      </p:sp>
      <p:sp>
        <p:nvSpPr>
          <p:cNvPr id="20" name="Content Placeholder 2"/>
          <p:cNvSpPr txBox="1">
            <a:spLocks/>
          </p:cNvSpPr>
          <p:nvPr/>
        </p:nvSpPr>
        <p:spPr bwMode="auto">
          <a:xfrm>
            <a:off x="9526572" y="7024478"/>
            <a:ext cx="6679414" cy="2257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New instruments and equipment ordered for summer delivery</a:t>
            </a:r>
          </a:p>
          <a:p>
            <a:pPr>
              <a:lnSpc>
                <a:spcPct val="130000"/>
              </a:lnSpc>
            </a:pPr>
            <a:r>
              <a:rPr lang="en-US" sz="2000" dirty="0" smtClean="0"/>
              <a:t>New uniforms ordered</a:t>
            </a:r>
          </a:p>
          <a:p>
            <a:pPr lvl="1">
              <a:lnSpc>
                <a:spcPct val="130000"/>
              </a:lnSpc>
            </a:pPr>
            <a:r>
              <a:rPr lang="en-US" sz="1600" dirty="0" smtClean="0"/>
              <a:t>Junior high band, choir and orchestra</a:t>
            </a:r>
          </a:p>
          <a:p>
            <a:pPr lvl="1">
              <a:lnSpc>
                <a:spcPct val="130000"/>
              </a:lnSpc>
            </a:pPr>
            <a:r>
              <a:rPr lang="en-US" sz="1600" dirty="0" smtClean="0"/>
              <a:t>Lamar band</a:t>
            </a:r>
          </a:p>
          <a:p>
            <a:pPr marL="457200" lvl="1" indent="0">
              <a:lnSpc>
                <a:spcPct val="130000"/>
              </a:lnSpc>
              <a:buNone/>
            </a:pPr>
            <a:endParaRPr lang="en-US" sz="1600" dirty="0" smtClean="0"/>
          </a:p>
          <a:p>
            <a:pPr>
              <a:buFontTx/>
              <a:buChar char="-"/>
            </a:pPr>
            <a:endParaRPr lang="en-US" sz="1800" dirty="0" smtClean="0"/>
          </a:p>
          <a:p>
            <a:endParaRPr lang="en-US" sz="1800" dirty="0"/>
          </a:p>
        </p:txBody>
      </p:sp>
    </p:spTree>
    <p:extLst>
      <p:ext uri="{BB962C8B-B14F-4D97-AF65-F5344CB8AC3E}">
        <p14:creationId xmlns:p14="http://schemas.microsoft.com/office/powerpoint/2010/main" val="761270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Security/Technology</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pic>
        <p:nvPicPr>
          <p:cNvPr id="8" name="Picture 7"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035" y="476146"/>
            <a:ext cx="1219201" cy="1104982"/>
          </a:xfrm>
          <a:prstGeom prst="rect">
            <a:avLst/>
          </a:prstGeom>
        </p:spPr>
      </p:pic>
      <p:sp>
        <p:nvSpPr>
          <p:cNvPr id="9" name="TextBox 8"/>
          <p:cNvSpPr txBox="1"/>
          <p:nvPr/>
        </p:nvSpPr>
        <p:spPr>
          <a:xfrm>
            <a:off x="1620035" y="1822014"/>
            <a:ext cx="5900171" cy="461665"/>
          </a:xfrm>
          <a:prstGeom prst="rect">
            <a:avLst/>
          </a:prstGeom>
          <a:noFill/>
        </p:spPr>
        <p:txBody>
          <a:bodyPr wrap="square" rtlCol="0">
            <a:spAutoFit/>
          </a:bodyPr>
          <a:lstStyle/>
          <a:p>
            <a:r>
              <a:rPr lang="en-US" sz="2400" b="1" dirty="0" smtClean="0">
                <a:solidFill>
                  <a:schemeClr val="accent1">
                    <a:lumMod val="75000"/>
                  </a:schemeClr>
                </a:solidFill>
              </a:rPr>
              <a:t>CLASSROOM TECHNOLOGY STANDARDS</a:t>
            </a:r>
            <a:endParaRPr lang="en-US" sz="2400" b="1" dirty="0">
              <a:solidFill>
                <a:schemeClr val="accent1">
                  <a:lumMod val="75000"/>
                </a:schemeClr>
              </a:solidFill>
            </a:endParaRPr>
          </a:p>
        </p:txBody>
      </p:sp>
      <p:cxnSp>
        <p:nvCxnSpPr>
          <p:cNvPr id="10" name="Straight Connector 9"/>
          <p:cNvCxnSpPr/>
          <p:nvPr/>
        </p:nvCxnSpPr>
        <p:spPr>
          <a:xfrm>
            <a:off x="1727986" y="2251929"/>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3" name="Content Placeholder 2"/>
          <p:cNvSpPr txBox="1">
            <a:spLocks/>
          </p:cNvSpPr>
          <p:nvPr/>
        </p:nvSpPr>
        <p:spPr bwMode="auto">
          <a:xfrm>
            <a:off x="5207000" y="2559235"/>
            <a:ext cx="3260715" cy="3546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A/V Standard</a:t>
            </a:r>
          </a:p>
          <a:p>
            <a:pPr marL="457200" lvl="1" indent="0">
              <a:buNone/>
            </a:pPr>
            <a:r>
              <a:rPr lang="en-US" sz="1600" dirty="0"/>
              <a:t>-</a:t>
            </a:r>
            <a:r>
              <a:rPr lang="en-US" sz="1600" dirty="0" smtClean="0"/>
              <a:t> 29/73 schools complete</a:t>
            </a:r>
          </a:p>
          <a:p>
            <a:endParaRPr lang="en-US" sz="2000" dirty="0" smtClean="0"/>
          </a:p>
          <a:p>
            <a:r>
              <a:rPr lang="en-US" dirty="0" smtClean="0"/>
              <a:t>Teacher Standard</a:t>
            </a:r>
          </a:p>
          <a:p>
            <a:pPr marL="457200" lvl="1" indent="0">
              <a:buNone/>
            </a:pPr>
            <a:r>
              <a:rPr lang="en-US" sz="1600" dirty="0" smtClean="0"/>
              <a:t> - 41/73 schools complete</a:t>
            </a:r>
          </a:p>
          <a:p>
            <a:pPr lvl="1">
              <a:buFontTx/>
              <a:buChar char="-"/>
            </a:pPr>
            <a:endParaRPr lang="en-US" sz="1600" dirty="0" smtClean="0"/>
          </a:p>
          <a:p>
            <a:r>
              <a:rPr lang="en-US" dirty="0" smtClean="0"/>
              <a:t>Student Standard</a:t>
            </a:r>
          </a:p>
          <a:p>
            <a:pPr marL="457200" lvl="1" indent="0">
              <a:buNone/>
            </a:pPr>
            <a:r>
              <a:rPr lang="en-US" sz="1600" dirty="0" smtClean="0"/>
              <a:t> - 44/73 schools complete for   </a:t>
            </a:r>
          </a:p>
          <a:p>
            <a:pPr marL="457200" lvl="1" indent="0">
              <a:buNone/>
            </a:pPr>
            <a:r>
              <a:rPr lang="en-US" sz="1600" dirty="0"/>
              <a:t> </a:t>
            </a:r>
            <a:r>
              <a:rPr lang="en-US" sz="1600" dirty="0" smtClean="0"/>
              <a:t>  </a:t>
            </a:r>
            <a:r>
              <a:rPr lang="en-US" sz="1600" dirty="0" err="1" smtClean="0"/>
              <a:t>Chromebooks</a:t>
            </a:r>
            <a:endParaRPr lang="en-US" sz="1600" dirty="0" smtClean="0"/>
          </a:p>
          <a:p>
            <a:pPr marL="457200" lvl="1" indent="0">
              <a:buNone/>
            </a:pPr>
            <a:r>
              <a:rPr lang="en-US" sz="1600" dirty="0"/>
              <a:t> - </a:t>
            </a:r>
            <a:r>
              <a:rPr lang="en-US" sz="1600" dirty="0" err="1"/>
              <a:t>iPads</a:t>
            </a:r>
            <a:r>
              <a:rPr lang="en-US" sz="1600" dirty="0"/>
              <a:t> for K-2 will start  </a:t>
            </a:r>
            <a:r>
              <a:rPr lang="en-US" sz="1600" dirty="0" smtClean="0"/>
              <a:t>   </a:t>
            </a:r>
          </a:p>
          <a:p>
            <a:pPr marL="457200" lvl="1" indent="0">
              <a:buNone/>
            </a:pPr>
            <a:r>
              <a:rPr lang="en-US" sz="1600" dirty="0"/>
              <a:t> </a:t>
            </a:r>
            <a:r>
              <a:rPr lang="en-US" sz="1600" dirty="0" smtClean="0"/>
              <a:t>   rolling </a:t>
            </a:r>
            <a:r>
              <a:rPr lang="en-US" sz="1600" dirty="0"/>
              <a:t>out in fall </a:t>
            </a:r>
            <a:endParaRPr lang="en-US" sz="1600" dirty="0" smtClean="0"/>
          </a:p>
          <a:p>
            <a:pPr marL="457200" lvl="1" indent="0">
              <a:buNone/>
            </a:pPr>
            <a:r>
              <a:rPr lang="en-US" sz="1600" dirty="0"/>
              <a:t> </a:t>
            </a:r>
            <a:r>
              <a:rPr lang="en-US" sz="1600" dirty="0" smtClean="0"/>
              <a:t>   </a:t>
            </a:r>
            <a:r>
              <a:rPr lang="en-US" sz="1400" dirty="0" smtClean="0"/>
              <a:t>(except Patrick </a:t>
            </a:r>
            <a:r>
              <a:rPr lang="en-US" sz="1400" dirty="0"/>
              <a:t>&amp; Little)</a:t>
            </a:r>
          </a:p>
          <a:p>
            <a:pPr marL="457200" lvl="1" indent="0">
              <a:buNone/>
            </a:pPr>
            <a:endParaRPr lang="en-US" sz="1600" dirty="0" smtClean="0"/>
          </a:p>
          <a:p>
            <a:pPr lvl="1"/>
            <a:endParaRPr lang="en-US" sz="1400" dirty="0" smtClean="0"/>
          </a:p>
          <a:p>
            <a:endParaRPr lang="en-US" sz="1800" dirty="0"/>
          </a:p>
        </p:txBody>
      </p:sp>
      <p:pic>
        <p:nvPicPr>
          <p:cNvPr id="14" name="Picture 13" descr="IMG_233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7986" y="2498887"/>
            <a:ext cx="3286115" cy="3517900"/>
          </a:xfrm>
          <a:prstGeom prst="rect">
            <a:avLst/>
          </a:prstGeom>
        </p:spPr>
      </p:pic>
      <p:sp>
        <p:nvSpPr>
          <p:cNvPr id="11" name="Rectangle 10"/>
          <p:cNvSpPr/>
          <p:nvPr/>
        </p:nvSpPr>
        <p:spPr>
          <a:xfrm>
            <a:off x="3213856" y="6210714"/>
            <a:ext cx="3986288" cy="400110"/>
          </a:xfrm>
          <a:prstGeom prst="rect">
            <a:avLst/>
          </a:prstGeom>
        </p:spPr>
        <p:txBody>
          <a:bodyPr wrap="none">
            <a:spAutoFit/>
          </a:bodyPr>
          <a:lstStyle/>
          <a:p>
            <a:r>
              <a:rPr lang="en-US" sz="2000" dirty="0">
                <a:hlinkClick r:id="rId5"/>
              </a:rPr>
              <a:t>http://</a:t>
            </a:r>
            <a:r>
              <a:rPr lang="en-US" sz="2000" dirty="0" smtClean="0">
                <a:hlinkClick r:id="rId5"/>
              </a:rPr>
              <a:t>tinyurl.com/technologybond</a:t>
            </a:r>
            <a:endParaRPr lang="en-US" sz="2000" dirty="0" smtClean="0"/>
          </a:p>
        </p:txBody>
      </p:sp>
    </p:spTree>
    <p:extLst>
      <p:ext uri="{BB962C8B-B14F-4D97-AF65-F5344CB8AC3E}">
        <p14:creationId xmlns:p14="http://schemas.microsoft.com/office/powerpoint/2010/main" val="2254681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Security/</a:t>
            </a:r>
            <a:r>
              <a:rPr lang="en-US" sz="3600" dirty="0" err="1" smtClean="0"/>
              <a:t>Technolgoy</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pic>
        <p:nvPicPr>
          <p:cNvPr id="8" name="Picture 7"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035" y="476146"/>
            <a:ext cx="1219201" cy="1104982"/>
          </a:xfrm>
          <a:prstGeom prst="rect">
            <a:avLst/>
          </a:prstGeom>
        </p:spPr>
      </p:pic>
      <p:sp>
        <p:nvSpPr>
          <p:cNvPr id="9" name="TextBox 8"/>
          <p:cNvSpPr txBox="1"/>
          <p:nvPr/>
        </p:nvSpPr>
        <p:spPr>
          <a:xfrm>
            <a:off x="1620035" y="1912023"/>
            <a:ext cx="5790168" cy="461665"/>
          </a:xfrm>
          <a:prstGeom prst="rect">
            <a:avLst/>
          </a:prstGeom>
          <a:noFill/>
        </p:spPr>
        <p:txBody>
          <a:bodyPr wrap="square" rtlCol="0">
            <a:spAutoFit/>
          </a:bodyPr>
          <a:lstStyle/>
          <a:p>
            <a:r>
              <a:rPr lang="en-US" sz="2400" b="1" dirty="0" smtClean="0">
                <a:solidFill>
                  <a:schemeClr val="accent1">
                    <a:lumMod val="75000"/>
                  </a:schemeClr>
                </a:solidFill>
              </a:rPr>
              <a:t>DISTRICT BANDWIDTH</a:t>
            </a:r>
            <a:endParaRPr lang="en-US" sz="2400" b="1" dirty="0">
              <a:solidFill>
                <a:schemeClr val="accent1">
                  <a:lumMod val="75000"/>
                </a:schemeClr>
              </a:solidFill>
            </a:endParaRPr>
          </a:p>
        </p:txBody>
      </p:sp>
      <p:cxnSp>
        <p:nvCxnSpPr>
          <p:cNvPr id="10" name="Straight Connector 9"/>
          <p:cNvCxnSpPr/>
          <p:nvPr/>
        </p:nvCxnSpPr>
        <p:spPr>
          <a:xfrm>
            <a:off x="1727986" y="2341938"/>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3" name="Content Placeholder 2"/>
          <p:cNvSpPr txBox="1">
            <a:spLocks/>
          </p:cNvSpPr>
          <p:nvPr/>
        </p:nvSpPr>
        <p:spPr bwMode="auto">
          <a:xfrm>
            <a:off x="10370737" y="0"/>
            <a:ext cx="3260715" cy="3390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A/V Standard</a:t>
            </a:r>
          </a:p>
          <a:p>
            <a:pPr marL="457200" lvl="1" indent="0">
              <a:buNone/>
            </a:pPr>
            <a:r>
              <a:rPr lang="en-US" sz="1600" dirty="0"/>
              <a:t>-</a:t>
            </a:r>
            <a:r>
              <a:rPr lang="en-US" sz="1600" dirty="0" smtClean="0"/>
              <a:t> 36/73 schools complete</a:t>
            </a:r>
          </a:p>
          <a:p>
            <a:endParaRPr lang="en-US" sz="2000" dirty="0" smtClean="0"/>
          </a:p>
          <a:p>
            <a:r>
              <a:rPr lang="en-US" dirty="0" smtClean="0"/>
              <a:t>Teacher Standard</a:t>
            </a:r>
          </a:p>
          <a:p>
            <a:pPr marL="457200" lvl="1" indent="0">
              <a:buNone/>
            </a:pPr>
            <a:r>
              <a:rPr lang="en-US" sz="1600" dirty="0" smtClean="0"/>
              <a:t> - 44/73 schools complete</a:t>
            </a:r>
          </a:p>
          <a:p>
            <a:pPr lvl="1">
              <a:buFontTx/>
              <a:buChar char="-"/>
            </a:pPr>
            <a:endParaRPr lang="en-US" sz="1600" dirty="0" smtClean="0"/>
          </a:p>
          <a:p>
            <a:r>
              <a:rPr lang="en-US" dirty="0" smtClean="0"/>
              <a:t>Student Standard</a:t>
            </a:r>
          </a:p>
          <a:p>
            <a:pPr marL="457200" lvl="1" indent="0">
              <a:buNone/>
            </a:pPr>
            <a:r>
              <a:rPr lang="en-US" sz="1600" dirty="0" smtClean="0"/>
              <a:t> -  33/73 schools complete</a:t>
            </a:r>
          </a:p>
          <a:p>
            <a:endParaRPr lang="en-US" sz="1800" dirty="0" smtClean="0"/>
          </a:p>
          <a:p>
            <a:endParaRPr lang="en-US" sz="1800" dirty="0"/>
          </a:p>
        </p:txBody>
      </p:sp>
      <p:pic>
        <p:nvPicPr>
          <p:cNvPr id="14" name="Picture 13" descr="IMG_233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8686" y="2381942"/>
            <a:ext cx="3286115" cy="3517900"/>
          </a:xfrm>
          <a:prstGeom prst="rect">
            <a:avLst/>
          </a:prstGeom>
        </p:spPr>
      </p:pic>
      <p:pic>
        <p:nvPicPr>
          <p:cNvPr id="2" name="Picture 1" descr="green arr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27986" y="2614296"/>
            <a:ext cx="703159" cy="740400"/>
          </a:xfrm>
          <a:prstGeom prst="rect">
            <a:avLst/>
          </a:prstGeom>
        </p:spPr>
      </p:pic>
      <p:sp>
        <p:nvSpPr>
          <p:cNvPr id="11" name="TextBox 10"/>
          <p:cNvSpPr txBox="1"/>
          <p:nvPr/>
        </p:nvSpPr>
        <p:spPr>
          <a:xfrm>
            <a:off x="1727986" y="3774801"/>
            <a:ext cx="5222204" cy="461665"/>
          </a:xfrm>
          <a:prstGeom prst="rect">
            <a:avLst/>
          </a:prstGeom>
          <a:noFill/>
        </p:spPr>
        <p:txBody>
          <a:bodyPr wrap="square" rtlCol="0">
            <a:spAutoFit/>
          </a:bodyPr>
          <a:lstStyle/>
          <a:p>
            <a:r>
              <a:rPr lang="en-US" sz="2400" b="1" dirty="0" smtClean="0">
                <a:solidFill>
                  <a:schemeClr val="accent1">
                    <a:lumMod val="75000"/>
                  </a:schemeClr>
                </a:solidFill>
              </a:rPr>
              <a:t>WIRELESS UPGRADES</a:t>
            </a:r>
            <a:endParaRPr lang="en-US" sz="2400" b="1" dirty="0">
              <a:solidFill>
                <a:schemeClr val="accent1">
                  <a:lumMod val="75000"/>
                </a:schemeClr>
              </a:solidFill>
            </a:endParaRPr>
          </a:p>
        </p:txBody>
      </p:sp>
      <p:cxnSp>
        <p:nvCxnSpPr>
          <p:cNvPr id="12" name="Straight Connector 11"/>
          <p:cNvCxnSpPr/>
          <p:nvPr/>
        </p:nvCxnSpPr>
        <p:spPr>
          <a:xfrm>
            <a:off x="1835937" y="4204716"/>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2539999" y="2665096"/>
            <a:ext cx="5978516" cy="646331"/>
          </a:xfrm>
          <a:prstGeom prst="rect">
            <a:avLst/>
          </a:prstGeom>
          <a:noFill/>
        </p:spPr>
        <p:txBody>
          <a:bodyPr wrap="square" rtlCol="0">
            <a:spAutoFit/>
          </a:bodyPr>
          <a:lstStyle/>
          <a:p>
            <a:r>
              <a:rPr lang="en-US" sz="3600" dirty="0" smtClean="0"/>
              <a:t>Now 9 Gb </a:t>
            </a:r>
            <a:r>
              <a:rPr lang="en-US" sz="2000" dirty="0" smtClean="0"/>
              <a:t> (</a:t>
            </a:r>
            <a:r>
              <a:rPr lang="en-US" sz="2000" b="1" dirty="0" smtClean="0"/>
              <a:t>Up 200% </a:t>
            </a:r>
            <a:r>
              <a:rPr lang="en-US" sz="2000" dirty="0" smtClean="0"/>
              <a:t>since before the bond) </a:t>
            </a:r>
            <a:endParaRPr lang="en-US" sz="2000" dirty="0"/>
          </a:p>
        </p:txBody>
      </p:sp>
      <p:sp>
        <p:nvSpPr>
          <p:cNvPr id="6" name="TextBox 5"/>
          <p:cNvSpPr txBox="1"/>
          <p:nvPr/>
        </p:nvSpPr>
        <p:spPr>
          <a:xfrm>
            <a:off x="-5854700" y="3626366"/>
            <a:ext cx="4318000" cy="369332"/>
          </a:xfrm>
          <a:prstGeom prst="rect">
            <a:avLst/>
          </a:prstGeom>
          <a:noFill/>
        </p:spPr>
        <p:txBody>
          <a:bodyPr wrap="square" rtlCol="0">
            <a:spAutoFit/>
          </a:bodyPr>
          <a:lstStyle/>
          <a:p>
            <a:r>
              <a:rPr lang="en-US" dirty="0" smtClean="0"/>
              <a:t>200% increase since before the bond</a:t>
            </a:r>
            <a:endParaRPr lang="en-US" dirty="0"/>
          </a:p>
        </p:txBody>
      </p:sp>
      <p:sp>
        <p:nvSpPr>
          <p:cNvPr id="17" name="Content Placeholder 2"/>
          <p:cNvSpPr txBox="1">
            <a:spLocks/>
          </p:cNvSpPr>
          <p:nvPr/>
        </p:nvSpPr>
        <p:spPr bwMode="auto">
          <a:xfrm>
            <a:off x="9424007" y="4458641"/>
            <a:ext cx="3586963" cy="1238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18 campuses completed so far</a:t>
            </a:r>
            <a:endParaRPr lang="en-US" sz="1600" dirty="0" smtClean="0"/>
          </a:p>
          <a:p>
            <a:pPr>
              <a:buFontTx/>
              <a:buChar char="-"/>
            </a:pPr>
            <a:endParaRPr lang="en-US" sz="1800" dirty="0" smtClean="0"/>
          </a:p>
          <a:p>
            <a:endParaRPr lang="en-US" sz="1800" dirty="0"/>
          </a:p>
        </p:txBody>
      </p:sp>
      <p:pic>
        <p:nvPicPr>
          <p:cNvPr id="7" name="Picture 6" descr="IMG_8676.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24207" y="3253777"/>
            <a:ext cx="3104112" cy="1562100"/>
          </a:xfrm>
          <a:prstGeom prst="rect">
            <a:avLst/>
          </a:prstGeom>
        </p:spPr>
      </p:pic>
      <p:sp>
        <p:nvSpPr>
          <p:cNvPr id="16" name="Content Placeholder 2"/>
          <p:cNvSpPr txBox="1">
            <a:spLocks/>
          </p:cNvSpPr>
          <p:nvPr/>
        </p:nvSpPr>
        <p:spPr bwMode="auto">
          <a:xfrm>
            <a:off x="5009552" y="4322006"/>
            <a:ext cx="4414455" cy="2879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smtClean="0"/>
              <a:t>Network</a:t>
            </a:r>
          </a:p>
          <a:p>
            <a:r>
              <a:rPr lang="en-US" sz="2000" dirty="0" smtClean="0"/>
              <a:t>18 campuses completed</a:t>
            </a:r>
          </a:p>
          <a:p>
            <a:r>
              <a:rPr lang="en-US" sz="2000" dirty="0" smtClean="0"/>
              <a:t>Pick back up 2017-18</a:t>
            </a:r>
          </a:p>
          <a:p>
            <a:pPr marL="0" indent="0">
              <a:buNone/>
            </a:pPr>
            <a:endParaRPr lang="en-US" sz="1200" i="1" dirty="0" smtClean="0"/>
          </a:p>
          <a:p>
            <a:pPr marL="0" indent="0">
              <a:buNone/>
            </a:pPr>
            <a:r>
              <a:rPr lang="en-US" sz="2000" i="1" dirty="0" smtClean="0"/>
              <a:t>Wireless (1 AP per Classroom)</a:t>
            </a:r>
            <a:endParaRPr lang="en-US" sz="2000" i="1" dirty="0"/>
          </a:p>
          <a:p>
            <a:r>
              <a:rPr lang="en-US" sz="2000" dirty="0" smtClean="0"/>
              <a:t>19 scheduled for 2016-17</a:t>
            </a:r>
          </a:p>
          <a:p>
            <a:r>
              <a:rPr lang="en-US" sz="2000" dirty="0" smtClean="0"/>
              <a:t>Standard will be met</a:t>
            </a:r>
          </a:p>
          <a:p>
            <a:endParaRPr lang="en-US" sz="1600" dirty="0" smtClean="0"/>
          </a:p>
          <a:p>
            <a:pPr>
              <a:buFontTx/>
              <a:buChar char="-"/>
            </a:pPr>
            <a:endParaRPr lang="en-US" sz="1800" dirty="0" smtClean="0"/>
          </a:p>
          <a:p>
            <a:endParaRPr lang="en-US" sz="1800" dirty="0"/>
          </a:p>
        </p:txBody>
      </p:sp>
      <p:pic>
        <p:nvPicPr>
          <p:cNvPr id="15" name="Picture 14" descr="IMG_8676.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5937" y="4377918"/>
            <a:ext cx="2974195" cy="1982797"/>
          </a:xfrm>
          <a:prstGeom prst="rect">
            <a:avLst/>
          </a:prstGeom>
        </p:spPr>
      </p:pic>
    </p:spTree>
    <p:extLst>
      <p:ext uri="{BB962C8B-B14F-4D97-AF65-F5344CB8AC3E}">
        <p14:creationId xmlns:p14="http://schemas.microsoft.com/office/powerpoint/2010/main" val="20141214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Security/</a:t>
            </a:r>
            <a:r>
              <a:rPr lang="en-US" sz="3600" dirty="0" err="1" smtClean="0"/>
              <a:t>Technolgoy</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pic>
        <p:nvPicPr>
          <p:cNvPr id="8" name="Picture 7"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035" y="476146"/>
            <a:ext cx="1219201" cy="1104982"/>
          </a:xfrm>
          <a:prstGeom prst="rect">
            <a:avLst/>
          </a:prstGeom>
        </p:spPr>
      </p:pic>
      <p:sp>
        <p:nvSpPr>
          <p:cNvPr id="9" name="TextBox 8"/>
          <p:cNvSpPr txBox="1"/>
          <p:nvPr/>
        </p:nvSpPr>
        <p:spPr>
          <a:xfrm>
            <a:off x="1620035" y="1799627"/>
            <a:ext cx="7208438" cy="461665"/>
          </a:xfrm>
          <a:prstGeom prst="rect">
            <a:avLst/>
          </a:prstGeom>
          <a:noFill/>
        </p:spPr>
        <p:txBody>
          <a:bodyPr wrap="square" rtlCol="0">
            <a:spAutoFit/>
          </a:bodyPr>
          <a:lstStyle/>
          <a:p>
            <a:r>
              <a:rPr lang="en-US" sz="2400" b="1" dirty="0" smtClean="0">
                <a:solidFill>
                  <a:schemeClr val="accent1">
                    <a:lumMod val="75000"/>
                  </a:schemeClr>
                </a:solidFill>
              </a:rPr>
              <a:t>TRANSFORMATION GRANT INIATIVE (TI GRANT)</a:t>
            </a:r>
            <a:endParaRPr lang="en-US" sz="2400" b="1" dirty="0">
              <a:solidFill>
                <a:schemeClr val="accent1">
                  <a:lumMod val="75000"/>
                </a:schemeClr>
              </a:solidFill>
            </a:endParaRPr>
          </a:p>
        </p:txBody>
      </p:sp>
      <p:cxnSp>
        <p:nvCxnSpPr>
          <p:cNvPr id="10" name="Straight Connector 9"/>
          <p:cNvCxnSpPr/>
          <p:nvPr/>
        </p:nvCxnSpPr>
        <p:spPr>
          <a:xfrm>
            <a:off x="1727986" y="22295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pic>
        <p:nvPicPr>
          <p:cNvPr id="2" name="Picture 1" descr="green arrow.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4627" y="2885966"/>
            <a:ext cx="703159" cy="740400"/>
          </a:xfrm>
          <a:prstGeom prst="rect">
            <a:avLst/>
          </a:prstGeom>
        </p:spPr>
      </p:pic>
      <p:sp>
        <p:nvSpPr>
          <p:cNvPr id="3" name="TextBox 2"/>
          <p:cNvSpPr txBox="1"/>
          <p:nvPr/>
        </p:nvSpPr>
        <p:spPr>
          <a:xfrm>
            <a:off x="-1261272" y="-850900"/>
            <a:ext cx="5978516" cy="646331"/>
          </a:xfrm>
          <a:prstGeom prst="rect">
            <a:avLst/>
          </a:prstGeom>
          <a:noFill/>
        </p:spPr>
        <p:txBody>
          <a:bodyPr wrap="square" rtlCol="0">
            <a:spAutoFit/>
          </a:bodyPr>
          <a:lstStyle/>
          <a:p>
            <a:r>
              <a:rPr lang="en-US" sz="3600" dirty="0" smtClean="0"/>
              <a:t>Now 9 Gb </a:t>
            </a:r>
            <a:r>
              <a:rPr lang="en-US" sz="2000" dirty="0" smtClean="0"/>
              <a:t> (</a:t>
            </a:r>
            <a:r>
              <a:rPr lang="en-US" sz="2000" b="1" dirty="0" smtClean="0"/>
              <a:t>Up 200% </a:t>
            </a:r>
            <a:r>
              <a:rPr lang="en-US" sz="2000" dirty="0" smtClean="0"/>
              <a:t>since before the bond) </a:t>
            </a:r>
            <a:endParaRPr lang="en-US" sz="2000" dirty="0"/>
          </a:p>
        </p:txBody>
      </p:sp>
      <p:sp>
        <p:nvSpPr>
          <p:cNvPr id="6" name="TextBox 5"/>
          <p:cNvSpPr txBox="1"/>
          <p:nvPr/>
        </p:nvSpPr>
        <p:spPr>
          <a:xfrm>
            <a:off x="-5854700" y="3626366"/>
            <a:ext cx="4318000" cy="369332"/>
          </a:xfrm>
          <a:prstGeom prst="rect">
            <a:avLst/>
          </a:prstGeom>
          <a:noFill/>
        </p:spPr>
        <p:txBody>
          <a:bodyPr wrap="square" rtlCol="0">
            <a:spAutoFit/>
          </a:bodyPr>
          <a:lstStyle/>
          <a:p>
            <a:r>
              <a:rPr lang="en-US" dirty="0" smtClean="0"/>
              <a:t>200% increase since before the bond</a:t>
            </a:r>
            <a:endParaRPr lang="en-US" dirty="0"/>
          </a:p>
        </p:txBody>
      </p:sp>
      <p:sp>
        <p:nvSpPr>
          <p:cNvPr id="17" name="Content Placeholder 2"/>
          <p:cNvSpPr txBox="1">
            <a:spLocks/>
          </p:cNvSpPr>
          <p:nvPr/>
        </p:nvSpPr>
        <p:spPr bwMode="auto">
          <a:xfrm>
            <a:off x="3640100" y="2428874"/>
            <a:ext cx="5503900" cy="4226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smtClean="0"/>
              <a:t>Over $2.2 million awarded to date</a:t>
            </a:r>
          </a:p>
          <a:p>
            <a:pPr>
              <a:lnSpc>
                <a:spcPct val="120000"/>
              </a:lnSpc>
            </a:pPr>
            <a:r>
              <a:rPr lang="en-US" dirty="0" smtClean="0"/>
              <a:t>74 grants awarded</a:t>
            </a:r>
          </a:p>
          <a:p>
            <a:pPr>
              <a:lnSpc>
                <a:spcPct val="120000"/>
              </a:lnSpc>
            </a:pPr>
            <a:r>
              <a:rPr lang="en-US" dirty="0"/>
              <a:t>Funds Allocated: $1 million per year </a:t>
            </a:r>
            <a:r>
              <a:rPr lang="en-US" dirty="0" smtClean="0"/>
              <a:t>   (</a:t>
            </a:r>
            <a:r>
              <a:rPr lang="en-US" dirty="0"/>
              <a:t>$5 million over 5 years</a:t>
            </a:r>
            <a:r>
              <a:rPr lang="en-US" dirty="0" smtClean="0"/>
              <a:t>)</a:t>
            </a:r>
          </a:p>
          <a:p>
            <a:pPr>
              <a:lnSpc>
                <a:spcPct val="120000"/>
              </a:lnSpc>
            </a:pPr>
            <a:r>
              <a:rPr lang="en-US" dirty="0" smtClean="0"/>
              <a:t>TI Grant website:</a:t>
            </a:r>
          </a:p>
          <a:p>
            <a:pPr marL="0" indent="0">
              <a:lnSpc>
                <a:spcPct val="120000"/>
              </a:lnSpc>
              <a:buNone/>
            </a:pPr>
            <a:r>
              <a:rPr lang="en-US" dirty="0" smtClean="0"/>
              <a:t>	  </a:t>
            </a:r>
            <a:r>
              <a:rPr lang="en-US" i="1" dirty="0" smtClean="0">
                <a:solidFill>
                  <a:srgbClr val="0000FF"/>
                </a:solidFill>
              </a:rPr>
              <a:t>http://</a:t>
            </a:r>
            <a:r>
              <a:rPr lang="en-US" i="1" dirty="0" err="1" smtClean="0">
                <a:solidFill>
                  <a:srgbClr val="0000FF"/>
                </a:solidFill>
              </a:rPr>
              <a:t>tinyurl.com</a:t>
            </a:r>
            <a:r>
              <a:rPr lang="en-US" i="1" dirty="0" smtClean="0">
                <a:solidFill>
                  <a:srgbClr val="0000FF"/>
                </a:solidFill>
              </a:rPr>
              <a:t>/</a:t>
            </a:r>
            <a:r>
              <a:rPr lang="en-US" i="1" dirty="0" err="1" smtClean="0">
                <a:solidFill>
                  <a:srgbClr val="0000FF"/>
                </a:solidFill>
              </a:rPr>
              <a:t>tigrant</a:t>
            </a:r>
            <a:endParaRPr lang="en-US" i="1" dirty="0" smtClean="0">
              <a:solidFill>
                <a:srgbClr val="0000FF"/>
              </a:solidFill>
            </a:endParaRPr>
          </a:p>
          <a:p>
            <a:pPr>
              <a:lnSpc>
                <a:spcPct val="120000"/>
              </a:lnSpc>
            </a:pPr>
            <a:endParaRPr lang="en-US" dirty="0"/>
          </a:p>
          <a:p>
            <a:endParaRPr lang="en-US" dirty="0" smtClean="0"/>
          </a:p>
          <a:p>
            <a:endParaRPr lang="en-US" dirty="0" smtClean="0"/>
          </a:p>
          <a:p>
            <a:pPr>
              <a:buFontTx/>
              <a:buChar char="-"/>
            </a:pPr>
            <a:endParaRPr lang="en-US" sz="1800" dirty="0" smtClean="0"/>
          </a:p>
          <a:p>
            <a:endParaRPr lang="en-US" sz="1800" dirty="0"/>
          </a:p>
        </p:txBody>
      </p:sp>
      <p:pic>
        <p:nvPicPr>
          <p:cNvPr id="15" name="Picture 14" descr="Martin TI grant small.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27986" y="2598891"/>
            <a:ext cx="1802112" cy="1002592"/>
          </a:xfrm>
          <a:prstGeom prst="rect">
            <a:avLst/>
          </a:prstGeom>
        </p:spPr>
      </p:pic>
      <p:pic>
        <p:nvPicPr>
          <p:cNvPr id="16" name="Picture 15" descr="team1 crop.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37756" y="5078548"/>
            <a:ext cx="1802112" cy="1006827"/>
          </a:xfrm>
          <a:prstGeom prst="rect">
            <a:avLst/>
          </a:prstGeom>
        </p:spPr>
      </p:pic>
      <p:pic>
        <p:nvPicPr>
          <p:cNvPr id="18" name="Picture 17" descr="bananas small.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54627" y="3769311"/>
            <a:ext cx="1799925" cy="1002592"/>
          </a:xfrm>
          <a:prstGeom prst="rect">
            <a:avLst/>
          </a:prstGeom>
        </p:spPr>
      </p:pic>
      <p:pic>
        <p:nvPicPr>
          <p:cNvPr id="19" name="Picture 18" descr="TI Showcase small.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730173" y="3689310"/>
            <a:ext cx="1799925" cy="1002592"/>
          </a:xfrm>
          <a:prstGeom prst="rect">
            <a:avLst/>
          </a:prstGeom>
        </p:spPr>
      </p:pic>
      <p:sp>
        <p:nvSpPr>
          <p:cNvPr id="20" name="Content Placeholder 2"/>
          <p:cNvSpPr txBox="1">
            <a:spLocks/>
          </p:cNvSpPr>
          <p:nvPr/>
        </p:nvSpPr>
        <p:spPr bwMode="auto">
          <a:xfrm>
            <a:off x="1727986" y="5260934"/>
            <a:ext cx="7322655" cy="1372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u="sng" dirty="0" smtClean="0"/>
              <a:t>Grant Award History</a:t>
            </a:r>
            <a:r>
              <a:rPr lang="en-US" sz="1600" dirty="0" smtClean="0"/>
              <a:t> </a:t>
            </a:r>
          </a:p>
          <a:p>
            <a:pPr marL="0" indent="0">
              <a:buNone/>
            </a:pPr>
            <a:endParaRPr lang="en-US" sz="400" u="sng" dirty="0" smtClean="0"/>
          </a:p>
          <a:p>
            <a:r>
              <a:rPr lang="en-US" sz="1600" dirty="0" smtClean="0"/>
              <a:t>2013-14: 12 grants ($374,650)              </a:t>
            </a:r>
          </a:p>
          <a:p>
            <a:r>
              <a:rPr lang="en-US" sz="1600" dirty="0" smtClean="0"/>
              <a:t>2014-15: 28 grants ($987,950)</a:t>
            </a:r>
          </a:p>
          <a:p>
            <a:r>
              <a:rPr lang="en-US" sz="1600" dirty="0" smtClean="0"/>
              <a:t>2015-16: 34 grants ($916,364)</a:t>
            </a:r>
          </a:p>
          <a:p>
            <a:pPr marL="0" indent="0">
              <a:buNone/>
            </a:pPr>
            <a:endParaRPr lang="en-US" sz="1000" i="1" dirty="0" smtClean="0"/>
          </a:p>
        </p:txBody>
      </p:sp>
    </p:spTree>
    <p:extLst>
      <p:ext uri="{BB962C8B-B14F-4D97-AF65-F5344CB8AC3E}">
        <p14:creationId xmlns:p14="http://schemas.microsoft.com/office/powerpoint/2010/main" val="1101435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630348" y="3355440"/>
            <a:ext cx="6989887" cy="3334024"/>
          </a:xfrm>
          <a:prstGeom prst="rect">
            <a:avLst/>
          </a:prstGeom>
        </p:spPr>
        <p:txBody>
          <a:bodyPr vert="horz" lIns="91440" tIns="45720" rIns="91440" bIns="45720" rtlCol="0">
            <a:normAutofit/>
          </a:bodyPr>
          <a:lstStyle>
            <a:lvl1pPr marL="0" indent="0" algn="l" defTabSz="457200" rtl="0" eaLnBrk="1" latinLnBrk="0" hangingPunct="1">
              <a:lnSpc>
                <a:spcPct val="120000"/>
              </a:lnSpc>
              <a:spcBef>
                <a:spcPts val="0"/>
              </a:spcBef>
              <a:spcAft>
                <a:spcPts val="600"/>
              </a:spcAft>
              <a:buFont typeface="Wingdings" charset="2"/>
              <a:buNone/>
              <a:defRPr sz="2400" kern="1200">
                <a:solidFill>
                  <a:schemeClr val="tx1">
                    <a:tint val="75000"/>
                  </a:schemeClr>
                </a:solidFill>
                <a:latin typeface="Arial"/>
                <a:ea typeface="+mn-ea"/>
                <a:cs typeface="+mn-cs"/>
              </a:defRPr>
            </a:lvl1pPr>
            <a:lvl2pPr marL="457200" indent="0" algn="ctr" defTabSz="457200" rtl="0" eaLnBrk="1" latinLnBrk="0" hangingPunct="1">
              <a:lnSpc>
                <a:spcPct val="120000"/>
              </a:lnSpc>
              <a:spcBef>
                <a:spcPts val="0"/>
              </a:spcBef>
              <a:spcAft>
                <a:spcPts val="600"/>
              </a:spcAft>
              <a:buFont typeface="Wingdings" charset="2"/>
              <a:buNone/>
              <a:defRPr sz="2000" kern="1200">
                <a:solidFill>
                  <a:schemeClr val="tx1">
                    <a:tint val="75000"/>
                  </a:schemeClr>
                </a:solidFill>
                <a:latin typeface="Arial"/>
                <a:ea typeface="+mn-ea"/>
                <a:cs typeface="+mn-cs"/>
              </a:defRPr>
            </a:lvl2pPr>
            <a:lvl3pPr marL="914400" indent="0" algn="ctr" defTabSz="457200" rtl="0" eaLnBrk="1" latinLnBrk="0" hangingPunct="1">
              <a:lnSpc>
                <a:spcPct val="120000"/>
              </a:lnSpc>
              <a:spcBef>
                <a:spcPts val="0"/>
              </a:spcBef>
              <a:spcAft>
                <a:spcPts val="600"/>
              </a:spcAft>
              <a:buFont typeface="Wingdings" charset="2"/>
              <a:buNone/>
              <a:defRPr sz="1800" kern="1200">
                <a:solidFill>
                  <a:schemeClr val="tx1">
                    <a:tint val="75000"/>
                  </a:schemeClr>
                </a:solidFill>
                <a:latin typeface="Arial"/>
                <a:ea typeface="+mn-ea"/>
                <a:cs typeface="+mn-cs"/>
              </a:defRPr>
            </a:lvl3pPr>
            <a:lvl4pPr marL="1371600" indent="0" algn="ctr" defTabSz="457200" rtl="0" eaLnBrk="1" latinLnBrk="0" hangingPunct="1">
              <a:lnSpc>
                <a:spcPct val="120000"/>
              </a:lnSpc>
              <a:spcBef>
                <a:spcPts val="0"/>
              </a:spcBef>
              <a:spcAft>
                <a:spcPts val="600"/>
              </a:spcAft>
              <a:buFont typeface="Wingdings" charset="2"/>
              <a:buNone/>
              <a:defRPr sz="1600" kern="1200">
                <a:solidFill>
                  <a:schemeClr val="tx1">
                    <a:tint val="75000"/>
                  </a:schemeClr>
                </a:solidFill>
                <a:latin typeface="Arial"/>
                <a:ea typeface="+mn-ea"/>
                <a:cs typeface="+mn-cs"/>
              </a:defRPr>
            </a:lvl4pPr>
            <a:lvl5pPr marL="1828800" indent="0" algn="ctr" defTabSz="457200" rtl="0" eaLnBrk="1" latinLnBrk="0" hangingPunct="1">
              <a:spcBef>
                <a:spcPts val="0"/>
              </a:spcBef>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3200" b="1" dirty="0" smtClean="0">
                <a:solidFill>
                  <a:schemeClr val="tx2">
                    <a:lumMod val="50000"/>
                  </a:schemeClr>
                </a:solidFill>
              </a:rPr>
              <a:t>Facilities</a:t>
            </a:r>
          </a:p>
          <a:p>
            <a:pPr algn="ctr"/>
            <a:r>
              <a:rPr lang="en-US" sz="3200" b="1" dirty="0" smtClean="0">
                <a:solidFill>
                  <a:schemeClr val="tx2">
                    <a:lumMod val="50000"/>
                  </a:schemeClr>
                </a:solidFill>
              </a:rPr>
              <a:t>Fine Arts</a:t>
            </a:r>
          </a:p>
          <a:p>
            <a:pPr algn="ctr"/>
            <a:r>
              <a:rPr lang="en-US" sz="3200" b="1" dirty="0" smtClean="0">
                <a:solidFill>
                  <a:schemeClr val="tx2">
                    <a:lumMod val="50000"/>
                  </a:schemeClr>
                </a:solidFill>
              </a:rPr>
              <a:t>Safety, Security and Technology</a:t>
            </a:r>
          </a:p>
          <a:p>
            <a:pPr algn="ctr"/>
            <a:r>
              <a:rPr lang="en-US" sz="3200" b="1" dirty="0" smtClean="0">
                <a:solidFill>
                  <a:schemeClr val="tx2">
                    <a:lumMod val="50000"/>
                  </a:schemeClr>
                </a:solidFill>
              </a:rPr>
              <a:t>Transportation</a:t>
            </a:r>
            <a:endParaRPr lang="en-US" sz="3200" b="1" dirty="0">
              <a:solidFill>
                <a:schemeClr val="tx2">
                  <a:lumMod val="50000"/>
                </a:schemeClr>
              </a:solidFill>
            </a:endParaRPr>
          </a:p>
        </p:txBody>
      </p:sp>
      <p:pic>
        <p:nvPicPr>
          <p:cNvPr id="4" name="Picture 3" descr="2014_Bond_Logo_V2 transparent.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0073" y="730062"/>
            <a:ext cx="4870133" cy="2271615"/>
          </a:xfrm>
          <a:prstGeom prst="rect">
            <a:avLst/>
          </a:prstGeom>
        </p:spPr>
      </p:pic>
    </p:spTree>
    <p:extLst>
      <p:ext uri="{BB962C8B-B14F-4D97-AF65-F5344CB8AC3E}">
        <p14:creationId xmlns:p14="http://schemas.microsoft.com/office/powerpoint/2010/main" val="41438437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Security/</a:t>
            </a:r>
            <a:r>
              <a:rPr lang="en-US" sz="3600" dirty="0" err="1" smtClean="0"/>
              <a:t>Technolgoy</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pic>
        <p:nvPicPr>
          <p:cNvPr id="8" name="Picture 7"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035" y="476146"/>
            <a:ext cx="1219201" cy="1104982"/>
          </a:xfrm>
          <a:prstGeom prst="rect">
            <a:avLst/>
          </a:prstGeom>
        </p:spPr>
      </p:pic>
      <p:sp>
        <p:nvSpPr>
          <p:cNvPr id="9" name="TextBox 8"/>
          <p:cNvSpPr txBox="1"/>
          <p:nvPr/>
        </p:nvSpPr>
        <p:spPr>
          <a:xfrm>
            <a:off x="1620035" y="1799627"/>
            <a:ext cx="7208438" cy="461665"/>
          </a:xfrm>
          <a:prstGeom prst="rect">
            <a:avLst/>
          </a:prstGeom>
          <a:noFill/>
        </p:spPr>
        <p:txBody>
          <a:bodyPr wrap="square" rtlCol="0">
            <a:spAutoFit/>
          </a:bodyPr>
          <a:lstStyle/>
          <a:p>
            <a:r>
              <a:rPr lang="en-US" sz="2400" b="1" dirty="0" smtClean="0">
                <a:solidFill>
                  <a:schemeClr val="accent1">
                    <a:lumMod val="75000"/>
                  </a:schemeClr>
                </a:solidFill>
              </a:rPr>
              <a:t>TRANSFORMATION GRANT INIATIVE (TI GRANT)</a:t>
            </a:r>
            <a:endParaRPr lang="en-US" sz="2400" b="1" dirty="0">
              <a:solidFill>
                <a:schemeClr val="accent1">
                  <a:lumMod val="75000"/>
                </a:schemeClr>
              </a:solidFill>
            </a:endParaRPr>
          </a:p>
        </p:txBody>
      </p:sp>
      <p:cxnSp>
        <p:nvCxnSpPr>
          <p:cNvPr id="10" name="Straight Connector 9"/>
          <p:cNvCxnSpPr/>
          <p:nvPr/>
        </p:nvCxnSpPr>
        <p:spPr>
          <a:xfrm>
            <a:off x="1727986" y="22295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pic>
        <p:nvPicPr>
          <p:cNvPr id="2" name="Picture 1" descr="green arrow.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4627" y="2885966"/>
            <a:ext cx="703159" cy="740400"/>
          </a:xfrm>
          <a:prstGeom prst="rect">
            <a:avLst/>
          </a:prstGeom>
        </p:spPr>
      </p:pic>
      <p:sp>
        <p:nvSpPr>
          <p:cNvPr id="3" name="TextBox 2"/>
          <p:cNvSpPr txBox="1"/>
          <p:nvPr/>
        </p:nvSpPr>
        <p:spPr>
          <a:xfrm>
            <a:off x="-1261272" y="-850900"/>
            <a:ext cx="5978516" cy="646331"/>
          </a:xfrm>
          <a:prstGeom prst="rect">
            <a:avLst/>
          </a:prstGeom>
          <a:noFill/>
        </p:spPr>
        <p:txBody>
          <a:bodyPr wrap="square" rtlCol="0">
            <a:spAutoFit/>
          </a:bodyPr>
          <a:lstStyle/>
          <a:p>
            <a:r>
              <a:rPr lang="en-US" sz="3600" dirty="0" smtClean="0"/>
              <a:t>Now 9 Gb </a:t>
            </a:r>
            <a:r>
              <a:rPr lang="en-US" sz="2000" dirty="0" smtClean="0"/>
              <a:t> (</a:t>
            </a:r>
            <a:r>
              <a:rPr lang="en-US" sz="2000" b="1" dirty="0" smtClean="0"/>
              <a:t>Up 200% </a:t>
            </a:r>
            <a:r>
              <a:rPr lang="en-US" sz="2000" dirty="0" smtClean="0"/>
              <a:t>since before the bond) </a:t>
            </a:r>
            <a:endParaRPr lang="en-US" sz="2000" dirty="0"/>
          </a:p>
        </p:txBody>
      </p:sp>
      <p:sp>
        <p:nvSpPr>
          <p:cNvPr id="6" name="TextBox 5"/>
          <p:cNvSpPr txBox="1"/>
          <p:nvPr/>
        </p:nvSpPr>
        <p:spPr>
          <a:xfrm>
            <a:off x="-5854700" y="3626366"/>
            <a:ext cx="4318000" cy="369332"/>
          </a:xfrm>
          <a:prstGeom prst="rect">
            <a:avLst/>
          </a:prstGeom>
          <a:noFill/>
        </p:spPr>
        <p:txBody>
          <a:bodyPr wrap="square" rtlCol="0">
            <a:spAutoFit/>
          </a:bodyPr>
          <a:lstStyle/>
          <a:p>
            <a:r>
              <a:rPr lang="en-US" dirty="0" smtClean="0"/>
              <a:t>200% increase since before the bond</a:t>
            </a:r>
            <a:endParaRPr lang="en-US" dirty="0"/>
          </a:p>
        </p:txBody>
      </p:sp>
      <p:pic>
        <p:nvPicPr>
          <p:cNvPr id="15" name="Picture 14" descr="Martin TI grant small.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27986" y="2598891"/>
            <a:ext cx="1802112" cy="1002592"/>
          </a:xfrm>
          <a:prstGeom prst="rect">
            <a:avLst/>
          </a:prstGeom>
        </p:spPr>
      </p:pic>
      <p:pic>
        <p:nvPicPr>
          <p:cNvPr id="16" name="Picture 15" descr="team1 crop.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51329" y="3689310"/>
            <a:ext cx="1802112" cy="1006827"/>
          </a:xfrm>
          <a:prstGeom prst="rect">
            <a:avLst/>
          </a:prstGeom>
        </p:spPr>
      </p:pic>
      <p:pic>
        <p:nvPicPr>
          <p:cNvPr id="18" name="Picture 17" descr="bananas small.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30173" y="2598891"/>
            <a:ext cx="1799925" cy="1002592"/>
          </a:xfrm>
          <a:prstGeom prst="rect">
            <a:avLst/>
          </a:prstGeom>
        </p:spPr>
      </p:pic>
      <p:pic>
        <p:nvPicPr>
          <p:cNvPr id="19" name="Picture 18" descr="TI Showcase small.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730173" y="3689310"/>
            <a:ext cx="1799925" cy="1002592"/>
          </a:xfrm>
          <a:prstGeom prst="rect">
            <a:avLst/>
          </a:prstGeom>
        </p:spPr>
      </p:pic>
      <p:sp>
        <p:nvSpPr>
          <p:cNvPr id="20" name="Content Placeholder 2"/>
          <p:cNvSpPr txBox="1">
            <a:spLocks/>
          </p:cNvSpPr>
          <p:nvPr/>
        </p:nvSpPr>
        <p:spPr bwMode="auto">
          <a:xfrm>
            <a:off x="3658039" y="2498880"/>
            <a:ext cx="5170434" cy="2431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smtClean="0"/>
              <a:t>TI Grant Timeline for 2016-17</a:t>
            </a:r>
          </a:p>
          <a:p>
            <a:pPr marL="0" indent="0">
              <a:buNone/>
            </a:pPr>
            <a:endParaRPr lang="en-US" sz="400" b="1" dirty="0" smtClean="0"/>
          </a:p>
          <a:p>
            <a:pPr marL="0" indent="0">
              <a:buNone/>
            </a:pPr>
            <a:r>
              <a:rPr lang="en-US" sz="2000" dirty="0" smtClean="0"/>
              <a:t>Application process opens: July 19    </a:t>
            </a:r>
          </a:p>
          <a:p>
            <a:pPr marL="0" indent="0">
              <a:buNone/>
            </a:pPr>
            <a:r>
              <a:rPr lang="en-US" sz="2000" b="1" dirty="0">
                <a:solidFill>
                  <a:srgbClr val="00863D"/>
                </a:solidFill>
              </a:rPr>
              <a:t> </a:t>
            </a:r>
            <a:r>
              <a:rPr lang="en-US" sz="2000" b="1" dirty="0" smtClean="0">
                <a:solidFill>
                  <a:srgbClr val="00863D"/>
                </a:solidFill>
              </a:rPr>
              <a:t>       **ALREADY OPEN!**</a:t>
            </a:r>
            <a:endParaRPr lang="en-US" sz="2000" dirty="0" smtClean="0">
              <a:solidFill>
                <a:srgbClr val="00863D"/>
              </a:solidFill>
            </a:endParaRPr>
          </a:p>
          <a:p>
            <a:pPr marL="0" indent="0">
              <a:buNone/>
            </a:pPr>
            <a:r>
              <a:rPr lang="en-US" sz="2000" dirty="0" smtClean="0"/>
              <a:t>Grant Workshop Session 1: Aug. 29</a:t>
            </a:r>
          </a:p>
          <a:p>
            <a:pPr marL="0" indent="0">
              <a:buNone/>
            </a:pPr>
            <a:r>
              <a:rPr lang="en-US" sz="2000" dirty="0" smtClean="0"/>
              <a:t>Grant Workshop Session 2: Sept. 1</a:t>
            </a:r>
          </a:p>
          <a:p>
            <a:pPr marL="0" indent="0">
              <a:buNone/>
            </a:pPr>
            <a:r>
              <a:rPr lang="en-US" sz="2000" dirty="0" smtClean="0"/>
              <a:t>Planning Worksheet Due to ITS: Sept. 12</a:t>
            </a:r>
          </a:p>
          <a:p>
            <a:pPr marL="0" indent="0">
              <a:buNone/>
            </a:pPr>
            <a:r>
              <a:rPr lang="en-US" sz="2000" dirty="0" smtClean="0"/>
              <a:t>Proposal Window Closes: Sept. 19</a:t>
            </a:r>
          </a:p>
          <a:p>
            <a:pPr marL="0" indent="0">
              <a:buNone/>
            </a:pPr>
            <a:endParaRPr lang="en-US" sz="2000" dirty="0" smtClean="0"/>
          </a:p>
          <a:p>
            <a:pPr marL="0" indent="0">
              <a:buNone/>
            </a:pPr>
            <a:endParaRPr lang="en-US" sz="2000" b="1" i="1" dirty="0" smtClean="0"/>
          </a:p>
        </p:txBody>
      </p:sp>
      <p:sp>
        <p:nvSpPr>
          <p:cNvPr id="21" name="Content Placeholder 2"/>
          <p:cNvSpPr txBox="1">
            <a:spLocks/>
          </p:cNvSpPr>
          <p:nvPr/>
        </p:nvSpPr>
        <p:spPr bwMode="auto">
          <a:xfrm>
            <a:off x="1727986" y="4930358"/>
            <a:ext cx="6788342" cy="1308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smtClean="0"/>
              <a:t>*Register for Grant workshop sessions in </a:t>
            </a:r>
            <a:r>
              <a:rPr lang="en-US" sz="2000" i="1" dirty="0" err="1" smtClean="0"/>
              <a:t>Eduphoria</a:t>
            </a:r>
            <a:r>
              <a:rPr lang="en-US" sz="2000" i="1" dirty="0"/>
              <a:t> </a:t>
            </a:r>
            <a:r>
              <a:rPr lang="en-US" sz="2000" i="1" dirty="0" smtClean="0"/>
              <a:t>under Instructional Technology</a:t>
            </a:r>
            <a:endParaRPr lang="en-US" sz="2000" b="1" i="1" dirty="0" smtClean="0"/>
          </a:p>
        </p:txBody>
      </p:sp>
    </p:spTree>
    <p:extLst>
      <p:ext uri="{BB962C8B-B14F-4D97-AF65-F5344CB8AC3E}">
        <p14:creationId xmlns:p14="http://schemas.microsoft.com/office/powerpoint/2010/main" val="2006799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Security/</a:t>
            </a:r>
            <a:r>
              <a:rPr lang="en-US" sz="3600" dirty="0" err="1" smtClean="0"/>
              <a:t>Technolgoy</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pic>
        <p:nvPicPr>
          <p:cNvPr id="8" name="Picture 7"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035" y="476146"/>
            <a:ext cx="1219201" cy="1104982"/>
          </a:xfrm>
          <a:prstGeom prst="rect">
            <a:avLst/>
          </a:prstGeom>
        </p:spPr>
      </p:pic>
      <p:sp>
        <p:nvSpPr>
          <p:cNvPr id="9" name="TextBox 8"/>
          <p:cNvSpPr txBox="1"/>
          <p:nvPr/>
        </p:nvSpPr>
        <p:spPr>
          <a:xfrm>
            <a:off x="1620035" y="1952027"/>
            <a:ext cx="7208438" cy="461665"/>
          </a:xfrm>
          <a:prstGeom prst="rect">
            <a:avLst/>
          </a:prstGeom>
          <a:noFill/>
        </p:spPr>
        <p:txBody>
          <a:bodyPr wrap="square" rtlCol="0">
            <a:spAutoFit/>
          </a:bodyPr>
          <a:lstStyle/>
          <a:p>
            <a:r>
              <a:rPr lang="en-US" sz="2400" b="1" dirty="0" smtClean="0">
                <a:solidFill>
                  <a:schemeClr val="accent1">
                    <a:lumMod val="75000"/>
                  </a:schemeClr>
                </a:solidFill>
              </a:rPr>
              <a:t>SECURITY CAMERAS</a:t>
            </a:r>
            <a:endParaRPr lang="en-US" sz="2400" b="1" dirty="0">
              <a:solidFill>
                <a:schemeClr val="accent1">
                  <a:lumMod val="75000"/>
                </a:schemeClr>
              </a:solidFill>
            </a:endParaRPr>
          </a:p>
        </p:txBody>
      </p:sp>
      <p:cxnSp>
        <p:nvCxnSpPr>
          <p:cNvPr id="10" name="Straight Connector 9"/>
          <p:cNvCxnSpPr/>
          <p:nvPr/>
        </p:nvCxnSpPr>
        <p:spPr>
          <a:xfrm>
            <a:off x="1727986" y="23819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3" name="Content Placeholder 2"/>
          <p:cNvSpPr txBox="1">
            <a:spLocks/>
          </p:cNvSpPr>
          <p:nvPr/>
        </p:nvSpPr>
        <p:spPr bwMode="auto">
          <a:xfrm>
            <a:off x="10370737" y="0"/>
            <a:ext cx="3260715" cy="3390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A/V Standard</a:t>
            </a:r>
          </a:p>
          <a:p>
            <a:pPr marL="457200" lvl="1" indent="0">
              <a:buNone/>
            </a:pPr>
            <a:r>
              <a:rPr lang="en-US" sz="1600" dirty="0"/>
              <a:t>-</a:t>
            </a:r>
            <a:r>
              <a:rPr lang="en-US" sz="1600" dirty="0" smtClean="0"/>
              <a:t> 36/73 schools complete</a:t>
            </a:r>
          </a:p>
          <a:p>
            <a:endParaRPr lang="en-US" sz="2000" dirty="0" smtClean="0"/>
          </a:p>
          <a:p>
            <a:r>
              <a:rPr lang="en-US" dirty="0" smtClean="0"/>
              <a:t>Teacher Standard</a:t>
            </a:r>
          </a:p>
          <a:p>
            <a:pPr marL="457200" lvl="1" indent="0">
              <a:buNone/>
            </a:pPr>
            <a:r>
              <a:rPr lang="en-US" sz="1600" dirty="0" smtClean="0"/>
              <a:t> - 44/73 schools complete</a:t>
            </a:r>
          </a:p>
          <a:p>
            <a:pPr lvl="1">
              <a:buFontTx/>
              <a:buChar char="-"/>
            </a:pPr>
            <a:endParaRPr lang="en-US" sz="1600" dirty="0" smtClean="0"/>
          </a:p>
          <a:p>
            <a:r>
              <a:rPr lang="en-US" dirty="0" smtClean="0"/>
              <a:t>Student Standard</a:t>
            </a:r>
          </a:p>
          <a:p>
            <a:pPr marL="457200" lvl="1" indent="0">
              <a:buNone/>
            </a:pPr>
            <a:r>
              <a:rPr lang="en-US" sz="1600" dirty="0" smtClean="0"/>
              <a:t> -  33/73 schools complete</a:t>
            </a:r>
          </a:p>
          <a:p>
            <a:endParaRPr lang="en-US" sz="1800" dirty="0" smtClean="0"/>
          </a:p>
          <a:p>
            <a:endParaRPr lang="en-US" sz="1800" dirty="0"/>
          </a:p>
        </p:txBody>
      </p:sp>
      <p:sp>
        <p:nvSpPr>
          <p:cNvPr id="11" name="TextBox 10"/>
          <p:cNvSpPr txBox="1"/>
          <p:nvPr/>
        </p:nvSpPr>
        <p:spPr>
          <a:xfrm>
            <a:off x="6766518" y="7273327"/>
            <a:ext cx="7208438" cy="461665"/>
          </a:xfrm>
          <a:prstGeom prst="rect">
            <a:avLst/>
          </a:prstGeom>
          <a:noFill/>
        </p:spPr>
        <p:txBody>
          <a:bodyPr wrap="square" rtlCol="0">
            <a:spAutoFit/>
          </a:bodyPr>
          <a:lstStyle/>
          <a:p>
            <a:r>
              <a:rPr lang="en-US" sz="2400" b="1" dirty="0" smtClean="0">
                <a:solidFill>
                  <a:schemeClr val="accent1">
                    <a:lumMod val="75000"/>
                  </a:schemeClr>
                </a:solidFill>
              </a:rPr>
              <a:t>WIRELESS UPGRADES</a:t>
            </a:r>
            <a:endParaRPr lang="en-US" sz="2400" b="1" dirty="0">
              <a:solidFill>
                <a:schemeClr val="accent1">
                  <a:lumMod val="75000"/>
                </a:schemeClr>
              </a:solidFill>
            </a:endParaRPr>
          </a:p>
        </p:txBody>
      </p:sp>
      <p:cxnSp>
        <p:nvCxnSpPr>
          <p:cNvPr id="12" name="Straight Connector 11"/>
          <p:cNvCxnSpPr/>
          <p:nvPr/>
        </p:nvCxnSpPr>
        <p:spPr>
          <a:xfrm>
            <a:off x="6874469" y="77032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5854700" y="3626366"/>
            <a:ext cx="4318000" cy="369332"/>
          </a:xfrm>
          <a:prstGeom prst="rect">
            <a:avLst/>
          </a:prstGeom>
          <a:noFill/>
        </p:spPr>
        <p:txBody>
          <a:bodyPr wrap="square" rtlCol="0">
            <a:spAutoFit/>
          </a:bodyPr>
          <a:lstStyle/>
          <a:p>
            <a:r>
              <a:rPr lang="en-US" dirty="0" smtClean="0"/>
              <a:t>200% increase since before the bond</a:t>
            </a:r>
            <a:endParaRPr lang="en-US" dirty="0"/>
          </a:p>
        </p:txBody>
      </p:sp>
      <p:pic>
        <p:nvPicPr>
          <p:cNvPr id="15" name="Picture 14" descr="SecTech.pd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61600" y="3809999"/>
            <a:ext cx="5708650" cy="3240045"/>
          </a:xfrm>
          <a:prstGeom prst="rect">
            <a:avLst/>
          </a:prstGeom>
        </p:spPr>
      </p:pic>
      <p:sp>
        <p:nvSpPr>
          <p:cNvPr id="14" name="Content Placeholder 2"/>
          <p:cNvSpPr txBox="1">
            <a:spLocks/>
          </p:cNvSpPr>
          <p:nvPr/>
        </p:nvSpPr>
        <p:spPr bwMode="auto">
          <a:xfrm>
            <a:off x="4862127" y="2705100"/>
            <a:ext cx="5348673" cy="2996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dirty="0" smtClean="0"/>
              <a:t>27 completed campuses</a:t>
            </a:r>
          </a:p>
          <a:p>
            <a:pPr>
              <a:lnSpc>
                <a:spcPct val="130000"/>
              </a:lnSpc>
            </a:pPr>
            <a:r>
              <a:rPr lang="en-US" dirty="0" smtClean="0"/>
              <a:t>15 more scheduled </a:t>
            </a:r>
          </a:p>
          <a:p>
            <a:pPr marL="0" indent="0">
              <a:lnSpc>
                <a:spcPct val="130000"/>
              </a:lnSpc>
              <a:buNone/>
            </a:pPr>
            <a:r>
              <a:rPr lang="en-US" dirty="0"/>
              <a:t> </a:t>
            </a:r>
            <a:r>
              <a:rPr lang="en-US" dirty="0" smtClean="0"/>
              <a:t>    in Phase 2</a:t>
            </a:r>
          </a:p>
          <a:p>
            <a:pPr>
              <a:lnSpc>
                <a:spcPct val="130000"/>
              </a:lnSpc>
            </a:pPr>
            <a:r>
              <a:rPr lang="en-US" dirty="0" smtClean="0"/>
              <a:t>1,217 new cameras </a:t>
            </a:r>
          </a:p>
          <a:p>
            <a:pPr marL="0" indent="0">
              <a:lnSpc>
                <a:spcPct val="130000"/>
              </a:lnSpc>
              <a:buNone/>
            </a:pPr>
            <a:r>
              <a:rPr lang="en-US" dirty="0"/>
              <a:t> </a:t>
            </a:r>
            <a:r>
              <a:rPr lang="en-US" dirty="0" smtClean="0"/>
              <a:t>    installed so far</a:t>
            </a:r>
          </a:p>
          <a:p>
            <a:pPr>
              <a:buFontTx/>
              <a:buChar char="-"/>
            </a:pPr>
            <a:endParaRPr lang="en-US" sz="1800" dirty="0" smtClean="0"/>
          </a:p>
          <a:p>
            <a:endParaRPr lang="en-US" sz="1800" dirty="0"/>
          </a:p>
        </p:txBody>
      </p:sp>
      <p:pic>
        <p:nvPicPr>
          <p:cNvPr id="3" name="Picture 2" descr="Wall Mount Camera-5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95266" y="2267466"/>
            <a:ext cx="361434" cy="361434"/>
          </a:xfrm>
          <a:prstGeom prst="rect">
            <a:avLst/>
          </a:prstGeom>
        </p:spPr>
      </p:pic>
      <p:pic>
        <p:nvPicPr>
          <p:cNvPr id="7" name="Picture 6" descr="SHHS New Security IP Camera small.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27985" y="2871018"/>
            <a:ext cx="3065577" cy="2183581"/>
          </a:xfrm>
          <a:prstGeom prst="rect">
            <a:avLst/>
          </a:prstGeom>
        </p:spPr>
      </p:pic>
    </p:spTree>
    <p:extLst>
      <p:ext uri="{BB962C8B-B14F-4D97-AF65-F5344CB8AC3E}">
        <p14:creationId xmlns:p14="http://schemas.microsoft.com/office/powerpoint/2010/main" val="41920140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9236" y="136458"/>
            <a:ext cx="7531501" cy="1304805"/>
          </a:xfrm>
        </p:spPr>
        <p:txBody>
          <a:bodyPr/>
          <a:lstStyle/>
          <a:p>
            <a:r>
              <a:rPr lang="en-US" sz="3600" dirty="0" smtClean="0"/>
              <a:t>Transportation</a:t>
            </a:r>
            <a:endParaRPr lang="en-US" sz="3600" dirty="0"/>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627" y="570990"/>
            <a:ext cx="1340513" cy="1187856"/>
          </a:xfrm>
          <a:prstGeom prst="rect">
            <a:avLst/>
          </a:prstGeom>
        </p:spPr>
      </p:pic>
      <p:sp>
        <p:nvSpPr>
          <p:cNvPr id="9" name="TextBox 8"/>
          <p:cNvSpPr txBox="1"/>
          <p:nvPr/>
        </p:nvSpPr>
        <p:spPr>
          <a:xfrm>
            <a:off x="1645435" y="1952027"/>
            <a:ext cx="7208438" cy="461665"/>
          </a:xfrm>
          <a:prstGeom prst="rect">
            <a:avLst/>
          </a:prstGeom>
          <a:noFill/>
        </p:spPr>
        <p:txBody>
          <a:bodyPr wrap="square" rtlCol="0">
            <a:spAutoFit/>
          </a:bodyPr>
          <a:lstStyle/>
          <a:p>
            <a:r>
              <a:rPr lang="en-US" sz="2400" b="1" dirty="0" smtClean="0">
                <a:solidFill>
                  <a:schemeClr val="accent1">
                    <a:lumMod val="75000"/>
                  </a:schemeClr>
                </a:solidFill>
              </a:rPr>
              <a:t>SCHOOL BUSES</a:t>
            </a:r>
            <a:endParaRPr lang="en-US" sz="2400" b="1" dirty="0">
              <a:solidFill>
                <a:schemeClr val="accent1">
                  <a:lumMod val="75000"/>
                </a:schemeClr>
              </a:solidFill>
            </a:endParaRPr>
          </a:p>
        </p:txBody>
      </p:sp>
      <p:cxnSp>
        <p:nvCxnSpPr>
          <p:cNvPr id="10" name="Straight Connector 9"/>
          <p:cNvCxnSpPr/>
          <p:nvPr/>
        </p:nvCxnSpPr>
        <p:spPr>
          <a:xfrm>
            <a:off x="1727986" y="23819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13" name="Content Placeholder 2"/>
          <p:cNvSpPr txBox="1">
            <a:spLocks/>
          </p:cNvSpPr>
          <p:nvPr/>
        </p:nvSpPr>
        <p:spPr bwMode="auto">
          <a:xfrm>
            <a:off x="10370737" y="0"/>
            <a:ext cx="3260715" cy="3390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A/V Standard</a:t>
            </a:r>
          </a:p>
          <a:p>
            <a:pPr marL="457200" lvl="1" indent="0">
              <a:buNone/>
            </a:pPr>
            <a:r>
              <a:rPr lang="en-US" sz="1600" dirty="0"/>
              <a:t>-</a:t>
            </a:r>
            <a:r>
              <a:rPr lang="en-US" sz="1600" dirty="0" smtClean="0"/>
              <a:t> 36/73 schools complete</a:t>
            </a:r>
          </a:p>
          <a:p>
            <a:endParaRPr lang="en-US" sz="2000" dirty="0" smtClean="0"/>
          </a:p>
          <a:p>
            <a:r>
              <a:rPr lang="en-US" dirty="0" smtClean="0"/>
              <a:t>Teacher Standard</a:t>
            </a:r>
          </a:p>
          <a:p>
            <a:pPr marL="457200" lvl="1" indent="0">
              <a:buNone/>
            </a:pPr>
            <a:r>
              <a:rPr lang="en-US" sz="1600" dirty="0" smtClean="0"/>
              <a:t> - 44/73 schools complete</a:t>
            </a:r>
          </a:p>
          <a:p>
            <a:pPr lvl="1">
              <a:buFontTx/>
              <a:buChar char="-"/>
            </a:pPr>
            <a:endParaRPr lang="en-US" sz="1600" dirty="0" smtClean="0"/>
          </a:p>
          <a:p>
            <a:r>
              <a:rPr lang="en-US" dirty="0" smtClean="0"/>
              <a:t>Student Standard</a:t>
            </a:r>
          </a:p>
          <a:p>
            <a:pPr marL="457200" lvl="1" indent="0">
              <a:buNone/>
            </a:pPr>
            <a:r>
              <a:rPr lang="en-US" sz="1600" dirty="0" smtClean="0"/>
              <a:t> -  33/73 schools complete</a:t>
            </a:r>
          </a:p>
          <a:p>
            <a:endParaRPr lang="en-US" sz="1800" dirty="0" smtClean="0"/>
          </a:p>
          <a:p>
            <a:endParaRPr lang="en-US" sz="1800" dirty="0"/>
          </a:p>
        </p:txBody>
      </p:sp>
      <p:pic>
        <p:nvPicPr>
          <p:cNvPr id="14" name="Picture 13" descr="IMG_233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8686" y="2381942"/>
            <a:ext cx="3286115" cy="3517900"/>
          </a:xfrm>
          <a:prstGeom prst="rect">
            <a:avLst/>
          </a:prstGeom>
        </p:spPr>
      </p:pic>
      <p:sp>
        <p:nvSpPr>
          <p:cNvPr id="11" name="TextBox 10"/>
          <p:cNvSpPr txBox="1"/>
          <p:nvPr/>
        </p:nvSpPr>
        <p:spPr>
          <a:xfrm>
            <a:off x="1753386" y="4225327"/>
            <a:ext cx="7208438" cy="461665"/>
          </a:xfrm>
          <a:prstGeom prst="rect">
            <a:avLst/>
          </a:prstGeom>
          <a:noFill/>
        </p:spPr>
        <p:txBody>
          <a:bodyPr wrap="square" rtlCol="0">
            <a:spAutoFit/>
          </a:bodyPr>
          <a:lstStyle/>
          <a:p>
            <a:r>
              <a:rPr lang="en-US" sz="2400" b="1" dirty="0" smtClean="0">
                <a:solidFill>
                  <a:schemeClr val="accent1">
                    <a:lumMod val="75000"/>
                  </a:schemeClr>
                </a:solidFill>
              </a:rPr>
              <a:t>WHITE FLEET</a:t>
            </a:r>
            <a:endParaRPr lang="en-US" sz="2400" b="1" dirty="0">
              <a:solidFill>
                <a:schemeClr val="accent1">
                  <a:lumMod val="75000"/>
                </a:schemeClr>
              </a:solidFill>
            </a:endParaRPr>
          </a:p>
        </p:txBody>
      </p:sp>
      <p:cxnSp>
        <p:nvCxnSpPr>
          <p:cNvPr id="12" name="Straight Connector 11"/>
          <p:cNvCxnSpPr/>
          <p:nvPr/>
        </p:nvCxnSpPr>
        <p:spPr>
          <a:xfrm>
            <a:off x="1835937" y="4655242"/>
            <a:ext cx="6790529"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6248401" y="1952027"/>
            <a:ext cx="5978516" cy="646331"/>
          </a:xfrm>
          <a:prstGeom prst="rect">
            <a:avLst/>
          </a:prstGeom>
          <a:noFill/>
        </p:spPr>
        <p:txBody>
          <a:bodyPr wrap="square" rtlCol="0">
            <a:spAutoFit/>
          </a:bodyPr>
          <a:lstStyle/>
          <a:p>
            <a:r>
              <a:rPr lang="en-US" sz="3600" dirty="0" smtClean="0"/>
              <a:t>Now 9 Gb </a:t>
            </a:r>
            <a:r>
              <a:rPr lang="en-US" sz="2000" dirty="0" smtClean="0"/>
              <a:t> (</a:t>
            </a:r>
            <a:r>
              <a:rPr lang="en-US" sz="2000" b="1" dirty="0" smtClean="0"/>
              <a:t>Up 200% </a:t>
            </a:r>
            <a:r>
              <a:rPr lang="en-US" sz="2000" dirty="0" smtClean="0"/>
              <a:t>since before the bond) </a:t>
            </a:r>
            <a:endParaRPr lang="en-US" sz="2000" dirty="0"/>
          </a:p>
        </p:txBody>
      </p:sp>
      <p:sp>
        <p:nvSpPr>
          <p:cNvPr id="6" name="TextBox 5"/>
          <p:cNvSpPr txBox="1"/>
          <p:nvPr/>
        </p:nvSpPr>
        <p:spPr>
          <a:xfrm>
            <a:off x="-5854700" y="3626366"/>
            <a:ext cx="4318000" cy="369332"/>
          </a:xfrm>
          <a:prstGeom prst="rect">
            <a:avLst/>
          </a:prstGeom>
          <a:noFill/>
        </p:spPr>
        <p:txBody>
          <a:bodyPr wrap="square" rtlCol="0">
            <a:spAutoFit/>
          </a:bodyPr>
          <a:lstStyle/>
          <a:p>
            <a:r>
              <a:rPr lang="en-US" dirty="0" smtClean="0"/>
              <a:t>200% increase since before the bond</a:t>
            </a:r>
            <a:endParaRPr lang="en-US" dirty="0"/>
          </a:p>
        </p:txBody>
      </p:sp>
      <p:sp>
        <p:nvSpPr>
          <p:cNvPr id="17" name="Content Placeholder 2"/>
          <p:cNvSpPr txBox="1">
            <a:spLocks/>
          </p:cNvSpPr>
          <p:nvPr/>
        </p:nvSpPr>
        <p:spPr bwMode="auto">
          <a:xfrm>
            <a:off x="3222886" y="2548328"/>
            <a:ext cx="5630988" cy="1396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dirty="0" smtClean="0"/>
              <a:t>59 new buses so far</a:t>
            </a:r>
          </a:p>
          <a:p>
            <a:pPr>
              <a:lnSpc>
                <a:spcPct val="130000"/>
              </a:lnSpc>
            </a:pPr>
            <a:r>
              <a:rPr lang="en-US" dirty="0" err="1" smtClean="0"/>
              <a:t>Zonar</a:t>
            </a:r>
            <a:r>
              <a:rPr lang="en-US" dirty="0" smtClean="0"/>
              <a:t> installed on all buses</a:t>
            </a:r>
          </a:p>
          <a:p>
            <a:pPr>
              <a:lnSpc>
                <a:spcPct val="130000"/>
              </a:lnSpc>
            </a:pPr>
            <a:r>
              <a:rPr lang="en-US" dirty="0" smtClean="0"/>
              <a:t>19 will be purchased in 2016-17</a:t>
            </a:r>
          </a:p>
          <a:p>
            <a:pPr>
              <a:buFontTx/>
              <a:buChar char="-"/>
            </a:pPr>
            <a:endParaRPr lang="en-US" sz="1800" dirty="0" smtClean="0"/>
          </a:p>
          <a:p>
            <a:endParaRPr lang="en-US" sz="1800" dirty="0"/>
          </a:p>
        </p:txBody>
      </p:sp>
      <p:pic>
        <p:nvPicPr>
          <p:cNvPr id="16" name="Picture 15"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38298" y="482683"/>
            <a:ext cx="1219201" cy="1098445"/>
          </a:xfrm>
          <a:prstGeom prst="rect">
            <a:avLst/>
          </a:prstGeom>
        </p:spPr>
      </p:pic>
      <p:pic>
        <p:nvPicPr>
          <p:cNvPr id="18" name="Picture 17"/>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53386" y="4883667"/>
            <a:ext cx="1371600" cy="1371600"/>
          </a:xfrm>
          <a:prstGeom prst="rect">
            <a:avLst/>
          </a:prstGeom>
        </p:spPr>
      </p:pic>
      <p:pic>
        <p:nvPicPr>
          <p:cNvPr id="19" name="Picture 18"/>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3698614" y="5214042"/>
            <a:ext cx="1371600" cy="1371600"/>
          </a:xfrm>
          <a:prstGeom prst="rect">
            <a:avLst/>
          </a:prstGeom>
        </p:spPr>
      </p:pic>
      <p:pic>
        <p:nvPicPr>
          <p:cNvPr id="20" name="Picture 19"/>
          <p:cNvPicPr>
            <a:picLocks noChangeAspect="1"/>
          </p:cNvPicPr>
          <p:nvPr/>
        </p:nvPicPr>
        <p:blipFill>
          <a:blip r:embed="rId6"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1727986" y="2572959"/>
            <a:ext cx="1371600" cy="1371600"/>
          </a:xfrm>
          <a:prstGeom prst="rect">
            <a:avLst/>
          </a:prstGeom>
        </p:spPr>
      </p:pic>
      <p:sp>
        <p:nvSpPr>
          <p:cNvPr id="21" name="Content Placeholder 2"/>
          <p:cNvSpPr txBox="1">
            <a:spLocks/>
          </p:cNvSpPr>
          <p:nvPr/>
        </p:nvSpPr>
        <p:spPr bwMode="auto">
          <a:xfrm>
            <a:off x="3246021" y="4903926"/>
            <a:ext cx="5607852"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dirty="0" smtClean="0"/>
              <a:t>74 new service vehicles so far</a:t>
            </a:r>
          </a:p>
          <a:p>
            <a:pPr>
              <a:lnSpc>
                <a:spcPct val="130000"/>
              </a:lnSpc>
            </a:pPr>
            <a:r>
              <a:rPr lang="en-US" dirty="0" smtClean="0"/>
              <a:t>25 will be purchased in 2016-17</a:t>
            </a:r>
          </a:p>
          <a:p>
            <a:pPr>
              <a:buFontTx/>
              <a:buChar char="-"/>
            </a:pPr>
            <a:endParaRPr lang="en-US" sz="1800" dirty="0" smtClean="0"/>
          </a:p>
          <a:p>
            <a:endParaRPr lang="en-US" sz="1800" dirty="0"/>
          </a:p>
        </p:txBody>
      </p:sp>
    </p:spTree>
    <p:extLst>
      <p:ext uri="{BB962C8B-B14F-4D97-AF65-F5344CB8AC3E}">
        <p14:creationId xmlns:p14="http://schemas.microsoft.com/office/powerpoint/2010/main" val="41920140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81" y="313104"/>
            <a:ext cx="7531501" cy="856149"/>
          </a:xfrm>
        </p:spPr>
        <p:txBody>
          <a:bodyPr>
            <a:normAutofit/>
          </a:bodyPr>
          <a:lstStyle/>
          <a:p>
            <a:r>
              <a:rPr lang="en-US" dirty="0" smtClean="0"/>
              <a:t>Other Significant Activities in 2016-17</a:t>
            </a:r>
            <a:endParaRPr lang="en-US" dirty="0"/>
          </a:p>
        </p:txBody>
      </p:sp>
      <p:sp>
        <p:nvSpPr>
          <p:cNvPr id="3" name="Content Placeholder 2"/>
          <p:cNvSpPr>
            <a:spLocks noGrp="1"/>
          </p:cNvSpPr>
          <p:nvPr>
            <p:ph idx="1"/>
          </p:nvPr>
        </p:nvSpPr>
        <p:spPr>
          <a:xfrm>
            <a:off x="1522413" y="1734046"/>
            <a:ext cx="7531100" cy="5233988"/>
          </a:xfrm>
        </p:spPr>
        <p:txBody>
          <a:bodyPr>
            <a:normAutofit/>
          </a:bodyPr>
          <a:lstStyle/>
          <a:p>
            <a:pPr>
              <a:spcAft>
                <a:spcPts val="600"/>
              </a:spcAft>
            </a:pPr>
            <a:r>
              <a:rPr lang="en-US" sz="2800" dirty="0" smtClean="0"/>
              <a:t>Select architects for Phase 4 projects</a:t>
            </a:r>
          </a:p>
          <a:p>
            <a:pPr>
              <a:spcAft>
                <a:spcPts val="600"/>
              </a:spcAft>
            </a:pPr>
            <a:r>
              <a:rPr lang="en-US" sz="2800" dirty="0" smtClean="0"/>
              <a:t>Instructional Programming</a:t>
            </a:r>
          </a:p>
          <a:p>
            <a:pPr lvl="1">
              <a:spcAft>
                <a:spcPts val="600"/>
              </a:spcAft>
            </a:pPr>
            <a:r>
              <a:rPr lang="en-US" sz="2400" dirty="0" smtClean="0"/>
              <a:t>Fine arts and dual language academies</a:t>
            </a:r>
          </a:p>
          <a:p>
            <a:pPr lvl="1">
              <a:spcAft>
                <a:spcPts val="600"/>
              </a:spcAft>
            </a:pPr>
            <a:r>
              <a:rPr lang="en-US" sz="2400" dirty="0" smtClean="0"/>
              <a:t>Career/Tech Center</a:t>
            </a:r>
          </a:p>
          <a:p>
            <a:pPr>
              <a:spcAft>
                <a:spcPts val="600"/>
              </a:spcAft>
            </a:pPr>
            <a:r>
              <a:rPr lang="en-US" sz="2800" dirty="0" smtClean="0"/>
              <a:t>Operations planning for Career/Tech Center</a:t>
            </a:r>
          </a:p>
          <a:p>
            <a:pPr>
              <a:spcAft>
                <a:spcPts val="600"/>
              </a:spcAft>
            </a:pPr>
            <a:r>
              <a:rPr lang="en-US" sz="2800" dirty="0" smtClean="0"/>
              <a:t>Staffing of Career/Tech Center</a:t>
            </a:r>
          </a:p>
          <a:p>
            <a:pPr>
              <a:spcAft>
                <a:spcPts val="600"/>
              </a:spcAft>
            </a:pPr>
            <a:r>
              <a:rPr lang="en-US" sz="2800" dirty="0" smtClean="0"/>
              <a:t>Select site for Fine Arts Center</a:t>
            </a:r>
            <a:endParaRPr lang="en-US" sz="2800" dirty="0"/>
          </a:p>
        </p:txBody>
      </p:sp>
      <p:pic>
        <p:nvPicPr>
          <p:cNvPr id="4" name="Picture 3" descr="2014_Bond_Logo_V2 transparent.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0214" y="6170701"/>
            <a:ext cx="1086489" cy="506780"/>
          </a:xfrm>
          <a:prstGeom prst="rect">
            <a:avLst/>
          </a:prstGeom>
        </p:spPr>
      </p:pic>
    </p:spTree>
    <p:extLst>
      <p:ext uri="{BB962C8B-B14F-4D97-AF65-F5344CB8AC3E}">
        <p14:creationId xmlns:p14="http://schemas.microsoft.com/office/powerpoint/2010/main" val="265168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9819" y="2038349"/>
            <a:ext cx="7480661" cy="704851"/>
          </a:xfrm>
        </p:spPr>
        <p:txBody>
          <a:bodyPr/>
          <a:lstStyle/>
          <a:p>
            <a:r>
              <a:rPr lang="en-US" dirty="0" smtClean="0"/>
              <a:t>Want more information?</a:t>
            </a:r>
            <a:endParaRPr lang="en-US" dirty="0"/>
          </a:p>
        </p:txBody>
      </p:sp>
      <p:pic>
        <p:nvPicPr>
          <p:cNvPr id="3" name="Picture 2" descr="2014_Bond_Logo_V2 transparent.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160" y="398679"/>
            <a:ext cx="2021627" cy="942964"/>
          </a:xfrm>
          <a:prstGeom prst="rect">
            <a:avLst/>
          </a:prstGeom>
        </p:spPr>
      </p:pic>
      <p:sp>
        <p:nvSpPr>
          <p:cNvPr id="2" name="Rectangle 1"/>
          <p:cNvSpPr/>
          <p:nvPr/>
        </p:nvSpPr>
        <p:spPr>
          <a:xfrm>
            <a:off x="5003800" y="3708400"/>
            <a:ext cx="3918580" cy="1077218"/>
          </a:xfrm>
          <a:prstGeom prst="rect">
            <a:avLst/>
          </a:prstGeom>
        </p:spPr>
        <p:txBody>
          <a:bodyPr wrap="square">
            <a:spAutoFit/>
          </a:bodyPr>
          <a:lstStyle/>
          <a:p>
            <a:r>
              <a:rPr lang="en-US" sz="3200" b="1" i="1" dirty="0" smtClean="0">
                <a:solidFill>
                  <a:srgbClr val="5B0025"/>
                </a:solidFill>
              </a:rPr>
              <a:t>Visit </a:t>
            </a:r>
          </a:p>
          <a:p>
            <a:r>
              <a:rPr lang="en-US" sz="3200" b="1" i="1" dirty="0" err="1" smtClean="0">
                <a:solidFill>
                  <a:srgbClr val="5B0025"/>
                </a:solidFill>
              </a:rPr>
              <a:t>www.aisd.net</a:t>
            </a:r>
            <a:r>
              <a:rPr lang="en-US" sz="3200" b="1" i="1" dirty="0" smtClean="0">
                <a:solidFill>
                  <a:srgbClr val="5B0025"/>
                </a:solidFill>
              </a:rPr>
              <a:t>/bond</a:t>
            </a:r>
            <a:endParaRPr lang="en-US" sz="3200" b="1" i="1" dirty="0">
              <a:solidFill>
                <a:srgbClr val="5B0025"/>
              </a:solidFill>
            </a:endParaRPr>
          </a:p>
        </p:txBody>
      </p:sp>
      <p:pic>
        <p:nvPicPr>
          <p:cNvPr id="7" name="Picture 6" descr="Screen shot 2016-07-25 at 8.42.12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4311" y="3018003"/>
            <a:ext cx="3115992" cy="2943258"/>
          </a:xfrm>
          <a:prstGeom prst="rect">
            <a:avLst/>
          </a:prstGeom>
        </p:spPr>
      </p:pic>
      <p:pic>
        <p:nvPicPr>
          <p:cNvPr id="8" name="Picture 7" descr="mouse-pointer-png-cursor-mouse-icon-0.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7000" y="3340100"/>
            <a:ext cx="482600" cy="482600"/>
          </a:xfrm>
          <a:prstGeom prst="rect">
            <a:avLst/>
          </a:prstGeom>
        </p:spPr>
      </p:pic>
      <p:pic>
        <p:nvPicPr>
          <p:cNvPr id="10" name="Picture 9" descr="black-cursor-arrow_318-25216.pn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8953" y="3340100"/>
            <a:ext cx="342900" cy="342900"/>
          </a:xfrm>
          <a:prstGeom prst="rect">
            <a:avLst/>
          </a:prstGeom>
        </p:spPr>
      </p:pic>
    </p:spTree>
    <p:extLst>
      <p:ext uri="{BB962C8B-B14F-4D97-AF65-F5344CB8AC3E}">
        <p14:creationId xmlns:p14="http://schemas.microsoft.com/office/powerpoint/2010/main" val="3777945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webrinthtech.com/img/images/website_re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424" y="1375155"/>
            <a:ext cx="5784145" cy="393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698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491" y="364142"/>
            <a:ext cx="5952391" cy="793019"/>
          </a:xfrm>
        </p:spPr>
        <p:txBody>
          <a:bodyPr/>
          <a:lstStyle/>
          <a:p>
            <a:r>
              <a:rPr lang="en-US" sz="3600" dirty="0" smtClean="0"/>
              <a:t>Website Redesign</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338582"/>
            <a:ext cx="1219201" cy="1104982"/>
          </a:xfrm>
          <a:prstGeom prst="rect">
            <a:avLst/>
          </a:prstGeom>
        </p:spPr>
      </p:pic>
      <p:sp>
        <p:nvSpPr>
          <p:cNvPr id="5" name="Content Placeholder 2"/>
          <p:cNvSpPr txBox="1">
            <a:spLocks/>
          </p:cNvSpPr>
          <p:nvPr/>
        </p:nvSpPr>
        <p:spPr bwMode="auto">
          <a:xfrm>
            <a:off x="1620035" y="1702438"/>
            <a:ext cx="5913650" cy="427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smtClean="0"/>
              <a:t>What will this process include?</a:t>
            </a:r>
          </a:p>
          <a:p>
            <a:r>
              <a:rPr lang="en-US" sz="1800" dirty="0" smtClean="0"/>
              <a:t>Establish website committee</a:t>
            </a:r>
          </a:p>
          <a:p>
            <a:r>
              <a:rPr lang="en-US" sz="1800" dirty="0" smtClean="0"/>
              <a:t>Development of district/department/campus standards and guidelines for writing, designing, and  developing content</a:t>
            </a:r>
          </a:p>
          <a:p>
            <a:r>
              <a:rPr lang="en-US" sz="1800" dirty="0"/>
              <a:t>Creation of training materials and </a:t>
            </a:r>
            <a:r>
              <a:rPr lang="en-US" sz="1800" dirty="0" smtClean="0"/>
              <a:t>rollout plan</a:t>
            </a:r>
            <a:endParaRPr lang="en-US" sz="1400" dirty="0"/>
          </a:p>
          <a:p>
            <a:endParaRPr lang="en-US" sz="1800" dirty="0" smtClean="0"/>
          </a:p>
          <a:p>
            <a:pPr marL="0" indent="0">
              <a:buNone/>
            </a:pPr>
            <a:r>
              <a:rPr lang="en-US" sz="1800" i="1" dirty="0" smtClean="0"/>
              <a:t>Timeline?</a:t>
            </a:r>
          </a:p>
          <a:p>
            <a:r>
              <a:rPr lang="en-US" sz="1800" dirty="0" smtClean="0"/>
              <a:t>Starting fall 2016 until complete</a:t>
            </a:r>
          </a:p>
          <a:p>
            <a:endParaRPr lang="en-US" sz="1800" i="1" dirty="0" smtClean="0"/>
          </a:p>
          <a:p>
            <a:pPr marL="0" indent="0">
              <a:buNone/>
            </a:pPr>
            <a:r>
              <a:rPr lang="en-US" sz="1800" i="1" dirty="0" smtClean="0"/>
              <a:t>Why?</a:t>
            </a:r>
          </a:p>
          <a:p>
            <a:pPr>
              <a:buFont typeface="Wingdings" panose="05000000000000000000" pitchFamily="2" charset="2"/>
              <a:buChar char="§"/>
            </a:pPr>
            <a:r>
              <a:rPr lang="en-US" sz="1800" dirty="0" smtClean="0"/>
              <a:t>To improve overall user experience </a:t>
            </a:r>
          </a:p>
          <a:p>
            <a:pPr>
              <a:buFont typeface="Wingdings" panose="05000000000000000000" pitchFamily="2" charset="2"/>
              <a:buChar char="§"/>
            </a:pPr>
            <a:r>
              <a:rPr lang="en-US" sz="1800" dirty="0" smtClean="0"/>
              <a:t>Provide consistency for all stakeholders to consume content</a:t>
            </a:r>
          </a:p>
          <a:p>
            <a:pPr>
              <a:buFont typeface="Wingdings" panose="05000000000000000000" pitchFamily="2" charset="2"/>
              <a:buChar char="§"/>
            </a:pPr>
            <a:r>
              <a:rPr lang="en-US" sz="1800" dirty="0" smtClean="0"/>
              <a:t>Ensure alignment with digital guidelines and requirements across all sites</a:t>
            </a:r>
          </a:p>
          <a:p>
            <a:pPr>
              <a:buFont typeface="Wingdings" panose="05000000000000000000" pitchFamily="2" charset="2"/>
              <a:buChar char="§"/>
            </a:pPr>
            <a:r>
              <a:rPr lang="en-US" sz="1800" dirty="0" smtClean="0"/>
              <a:t>New content management system will be much more intuitive, reliable, scalable and compliant</a:t>
            </a:r>
            <a:endParaRPr lang="en-US" sz="1800" dirty="0"/>
          </a:p>
          <a:p>
            <a:pPr marL="0" indent="0">
              <a:buNone/>
            </a:pPr>
            <a:endParaRPr lang="en-US" sz="1800" dirty="0"/>
          </a:p>
        </p:txBody>
      </p:sp>
    </p:spTree>
    <p:extLst>
      <p:ext uri="{BB962C8B-B14F-4D97-AF65-F5344CB8AC3E}">
        <p14:creationId xmlns:p14="http://schemas.microsoft.com/office/powerpoint/2010/main" val="4023871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492" y="221415"/>
            <a:ext cx="5672996" cy="741915"/>
          </a:xfrm>
        </p:spPr>
        <p:txBody>
          <a:bodyPr/>
          <a:lstStyle/>
          <a:p>
            <a:r>
              <a:rPr lang="en-US" sz="3600" dirty="0" smtClean="0"/>
              <a:t>Web Accessibility</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128189"/>
            <a:ext cx="1219201" cy="1104982"/>
          </a:xfrm>
          <a:prstGeom prst="rect">
            <a:avLst/>
          </a:prstGeom>
        </p:spPr>
      </p:pic>
      <p:sp>
        <p:nvSpPr>
          <p:cNvPr id="13" name="Content Placeholder 2"/>
          <p:cNvSpPr txBox="1">
            <a:spLocks/>
          </p:cNvSpPr>
          <p:nvPr/>
        </p:nvSpPr>
        <p:spPr bwMode="auto">
          <a:xfrm>
            <a:off x="1521302" y="1394943"/>
            <a:ext cx="5243895" cy="5459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smtClean="0"/>
              <a:t>What is web accessibility?</a:t>
            </a:r>
          </a:p>
          <a:p>
            <a:pPr marL="0" indent="0">
              <a:buNone/>
            </a:pPr>
            <a:r>
              <a:rPr lang="en-US" sz="1800" dirty="0" smtClean="0"/>
              <a:t>The creation of digital resources on the web that everyone can use.    </a:t>
            </a:r>
          </a:p>
          <a:p>
            <a:pPr marL="0" indent="0">
              <a:buNone/>
            </a:pPr>
            <a:endParaRPr lang="en-US" sz="1800" dirty="0"/>
          </a:p>
          <a:p>
            <a:pPr marL="0" indent="0">
              <a:buNone/>
            </a:pPr>
            <a:r>
              <a:rPr lang="en-US" sz="1800" i="1" dirty="0" smtClean="0"/>
              <a:t>Who and what does this apply to?</a:t>
            </a:r>
          </a:p>
          <a:p>
            <a:pPr marL="0" indent="0">
              <a:buNone/>
            </a:pPr>
            <a:r>
              <a:rPr lang="en-US" sz="1800" dirty="0" smtClean="0"/>
              <a:t>ALL users that are creating and/or posting content online are required to adhere to federal guidelines and district standards. This ALSO includes any third party sites that the district links to and/or uses (e.g. Canvas, Google Apps, etc.).  </a:t>
            </a:r>
          </a:p>
          <a:p>
            <a:pPr marL="0" indent="0">
              <a:buNone/>
            </a:pPr>
            <a:endParaRPr lang="en-US" sz="1800" dirty="0"/>
          </a:p>
          <a:p>
            <a:pPr marL="0" indent="0">
              <a:buNone/>
            </a:pPr>
            <a:r>
              <a:rPr lang="en-US" sz="1800" i="1" dirty="0" smtClean="0"/>
              <a:t>Why is this important?</a:t>
            </a:r>
          </a:p>
          <a:p>
            <a:pPr marL="0" indent="0">
              <a:buNone/>
            </a:pPr>
            <a:r>
              <a:rPr lang="en-US" sz="1800" b="1" dirty="0" smtClean="0"/>
              <a:t>IT’S THE LAW! </a:t>
            </a:r>
            <a:r>
              <a:rPr lang="en-US" sz="1800" dirty="0" smtClean="0"/>
              <a:t>Per the Americans with Disability Act (ADA), any content created and/or posted online must be done with “</a:t>
            </a:r>
            <a:r>
              <a:rPr lang="en-US" sz="1800" i="1" dirty="0" smtClean="0"/>
              <a:t>Universal Design</a:t>
            </a:r>
            <a:r>
              <a:rPr lang="en-US" sz="1800" dirty="0" smtClean="0"/>
              <a:t>” in mind.</a:t>
            </a:r>
          </a:p>
          <a:p>
            <a:pPr marL="0" indent="0">
              <a:buNone/>
            </a:pPr>
            <a:endParaRPr lang="en-US" sz="1000" dirty="0"/>
          </a:p>
          <a:p>
            <a:pPr marL="0" indent="0">
              <a:buNone/>
            </a:pPr>
            <a:r>
              <a:rPr lang="en-US" sz="1800" dirty="0" smtClean="0">
                <a:hlinkClick r:id="rId3"/>
              </a:rPr>
              <a:t>https</a:t>
            </a:r>
            <a:r>
              <a:rPr lang="en-US" sz="1800" dirty="0">
                <a:hlinkClick r:id="rId3"/>
              </a:rPr>
              <a:t>://</a:t>
            </a:r>
            <a:r>
              <a:rPr lang="en-US" sz="1800" dirty="0" smtClean="0">
                <a:hlinkClick r:id="rId3"/>
              </a:rPr>
              <a:t>www.lynda.com/WordPress-tutorials/What-web-accessibility/374185/421829-4.html</a:t>
            </a:r>
            <a:endParaRPr lang="en-US" sz="1800" dirty="0" smtClean="0"/>
          </a:p>
          <a:p>
            <a:pPr marL="0" indent="0">
              <a:buNone/>
            </a:pPr>
            <a:endParaRPr lang="en-US" sz="1800" dirty="0"/>
          </a:p>
        </p:txBody>
      </p:sp>
      <p:pic>
        <p:nvPicPr>
          <p:cNvPr id="2050" name="Picture 2" descr="http://cortezcreations.org/wp-content/uploads/2013/10/Accessibility-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842" y="2816029"/>
            <a:ext cx="2139866" cy="209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1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492" y="649915"/>
            <a:ext cx="5672996" cy="636719"/>
          </a:xfrm>
        </p:spPr>
        <p:txBody>
          <a:bodyPr/>
          <a:lstStyle/>
          <a:p>
            <a:r>
              <a:rPr lang="en-US" sz="3600" dirty="0" smtClean="0"/>
              <a:t>Web Accessibility</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476146"/>
            <a:ext cx="1219201" cy="1104982"/>
          </a:xfrm>
          <a:prstGeom prst="rect">
            <a:avLst/>
          </a:prstGeom>
        </p:spPr>
      </p:pic>
      <p:sp>
        <p:nvSpPr>
          <p:cNvPr id="13" name="Content Placeholder 2"/>
          <p:cNvSpPr txBox="1">
            <a:spLocks/>
          </p:cNvSpPr>
          <p:nvPr/>
        </p:nvSpPr>
        <p:spPr bwMode="auto">
          <a:xfrm>
            <a:off x="5057522" y="1731556"/>
            <a:ext cx="3924638" cy="3654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smtClean="0"/>
              <a:t>What is Universal Design?</a:t>
            </a:r>
          </a:p>
          <a:p>
            <a:pPr marL="0" indent="0">
              <a:buNone/>
            </a:pPr>
            <a:endParaRPr lang="en-US" sz="1000" dirty="0" smtClean="0"/>
          </a:p>
          <a:p>
            <a:pPr marL="0" indent="0">
              <a:buNone/>
            </a:pPr>
            <a:r>
              <a:rPr lang="en-US" dirty="0" smtClean="0"/>
              <a:t>Creating pathways for individuals to learn, communicate, and share via information technology, regardless of their individual learning and processing styles, or physical characteristics.</a:t>
            </a:r>
            <a:endParaRPr lang="en-US" dirty="0"/>
          </a:p>
          <a:p>
            <a:pPr marL="0" indent="0">
              <a:buNone/>
            </a:pPr>
            <a:endParaRPr lang="en-US" sz="1800" dirty="0" smtClean="0"/>
          </a:p>
          <a:p>
            <a:pPr marL="0" indent="0">
              <a:buNone/>
            </a:pPr>
            <a:endParaRPr lang="en-US" sz="1800" dirty="0" smtClean="0"/>
          </a:p>
          <a:p>
            <a:pPr>
              <a:buFont typeface="Wingdings" panose="05000000000000000000" pitchFamily="2" charset="2"/>
              <a:buChar char="§"/>
            </a:pPr>
            <a:endParaRPr lang="en-US" sz="1800" dirty="0"/>
          </a:p>
        </p:txBody>
      </p:sp>
      <p:pic>
        <p:nvPicPr>
          <p:cNvPr id="3074" name="Picture 2" descr="http://www.apeirons.lv/new/uploads/viskas/ud_peop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035" y="2731718"/>
            <a:ext cx="3285354" cy="165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92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492" y="601363"/>
            <a:ext cx="5672996" cy="636719"/>
          </a:xfrm>
        </p:spPr>
        <p:txBody>
          <a:bodyPr/>
          <a:lstStyle/>
          <a:p>
            <a:r>
              <a:rPr lang="en-US" sz="3600" dirty="0" smtClean="0"/>
              <a:t>Web Accessibility</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322398"/>
            <a:ext cx="1219201" cy="1104982"/>
          </a:xfrm>
          <a:prstGeom prst="rect">
            <a:avLst/>
          </a:prstGeom>
        </p:spPr>
      </p:pic>
      <p:sp>
        <p:nvSpPr>
          <p:cNvPr id="13" name="Content Placeholder 2"/>
          <p:cNvSpPr txBox="1">
            <a:spLocks/>
          </p:cNvSpPr>
          <p:nvPr/>
        </p:nvSpPr>
        <p:spPr bwMode="auto">
          <a:xfrm>
            <a:off x="1715512" y="1666818"/>
            <a:ext cx="6514089" cy="5073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smtClean="0"/>
              <a:t>Small Sampling of Potential Universal Design Elements:</a:t>
            </a:r>
          </a:p>
          <a:p>
            <a:pPr marL="0" indent="0">
              <a:buNone/>
            </a:pPr>
            <a:endParaRPr lang="en-US" sz="2000" i="1" dirty="0"/>
          </a:p>
          <a:p>
            <a:pPr>
              <a:buFont typeface="Wingdings" panose="05000000000000000000" pitchFamily="2" charset="2"/>
              <a:buChar char="§"/>
            </a:pPr>
            <a:r>
              <a:rPr lang="en-US" sz="2000" u="sng" dirty="0" smtClean="0"/>
              <a:t>Alternative Text:</a:t>
            </a:r>
            <a:r>
              <a:rPr lang="en-US" sz="2000" dirty="0" smtClean="0"/>
              <a:t> in conjunction with pictures/images to provide a textual alternative to non-text content.</a:t>
            </a:r>
          </a:p>
          <a:p>
            <a:pPr>
              <a:buFont typeface="Wingdings" panose="05000000000000000000" pitchFamily="2" charset="2"/>
              <a:buChar char="§"/>
            </a:pPr>
            <a:r>
              <a:rPr lang="en-US" sz="2000" u="sng" dirty="0" smtClean="0"/>
              <a:t>Caption and/or provide transcripts for media:</a:t>
            </a:r>
            <a:r>
              <a:rPr lang="en-US" sz="2000" dirty="0"/>
              <a:t> </a:t>
            </a:r>
            <a:r>
              <a:rPr lang="en-US" sz="2000" dirty="0" smtClean="0"/>
              <a:t>videos and live audio must have captions and transcript. Transcript may be sufficient for archived audio.</a:t>
            </a:r>
          </a:p>
          <a:p>
            <a:pPr>
              <a:buFont typeface="Wingdings" panose="05000000000000000000" pitchFamily="2" charset="2"/>
              <a:buChar char="§"/>
            </a:pPr>
            <a:r>
              <a:rPr lang="en-US" sz="2000" u="sng" dirty="0" smtClean="0"/>
              <a:t>Non-HTML content:</a:t>
            </a:r>
            <a:r>
              <a:rPr lang="en-US" sz="2000" dirty="0" smtClean="0"/>
              <a:t> documents such as PDF files, Word documents, PowerPoint presentations must be as accessible as possible. </a:t>
            </a:r>
          </a:p>
          <a:p>
            <a:pPr>
              <a:buFont typeface="Wingdings" panose="05000000000000000000" pitchFamily="2" charset="2"/>
              <a:buChar char="§"/>
            </a:pPr>
            <a:r>
              <a:rPr lang="en-US" sz="2000" u="sng" dirty="0" smtClean="0"/>
              <a:t>Color:</a:t>
            </a:r>
            <a:r>
              <a:rPr lang="en-US" sz="2000" dirty="0" smtClean="0"/>
              <a:t> low contrast between foreground (e.g. text) and background (e.g. images) elements are lost. Also, don’t use color alone to convey information (e.g. “the red line on the graph represents…”)</a:t>
            </a:r>
          </a:p>
          <a:p>
            <a:pPr marL="0" indent="0">
              <a:buNone/>
            </a:pPr>
            <a:endParaRPr lang="en-US" sz="2000" dirty="0" smtClean="0"/>
          </a:p>
          <a:p>
            <a:pPr marL="0" indent="0">
              <a:buNone/>
            </a:pPr>
            <a:endParaRPr lang="en-US" sz="2000" dirty="0" smtClean="0"/>
          </a:p>
          <a:p>
            <a:pPr marL="0" indent="0">
              <a:buNone/>
            </a:pPr>
            <a:endParaRPr lang="en-US" sz="2000" dirty="0" smtClean="0"/>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539722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_Bond_Logo_V2 transparent.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214" y="6170701"/>
            <a:ext cx="1086489" cy="506780"/>
          </a:xfrm>
          <a:prstGeom prst="rect">
            <a:avLst/>
          </a:prstGeom>
        </p:spPr>
      </p:pic>
      <p:sp>
        <p:nvSpPr>
          <p:cNvPr id="3" name="Title 1"/>
          <p:cNvSpPr txBox="1">
            <a:spLocks/>
          </p:cNvSpPr>
          <p:nvPr/>
        </p:nvSpPr>
        <p:spPr bwMode="auto">
          <a:xfrm>
            <a:off x="1612499" y="562904"/>
            <a:ext cx="7531501" cy="7748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sz="3200" b="1" kern="1200">
                <a:solidFill>
                  <a:schemeClr val="tx1"/>
                </a:solidFill>
                <a:latin typeface="Arial"/>
                <a:ea typeface="ＭＳ Ｐゴシック" charset="-128"/>
                <a:cs typeface="+mj-cs"/>
              </a:defRPr>
            </a:lvl1pPr>
            <a:lvl2pPr algn="l" defTabSz="457200" rtl="0" eaLnBrk="1" fontAlgn="base" hangingPunct="1">
              <a:spcBef>
                <a:spcPct val="0"/>
              </a:spcBef>
              <a:spcAft>
                <a:spcPct val="0"/>
              </a:spcAft>
              <a:defRPr sz="3200" b="1">
                <a:solidFill>
                  <a:schemeClr val="tx1"/>
                </a:solidFill>
                <a:latin typeface="Arial" charset="0"/>
                <a:ea typeface="ＭＳ Ｐゴシック" charset="-128"/>
              </a:defRPr>
            </a:lvl2pPr>
            <a:lvl3pPr algn="l" defTabSz="457200" rtl="0" eaLnBrk="1" fontAlgn="base" hangingPunct="1">
              <a:spcBef>
                <a:spcPct val="0"/>
              </a:spcBef>
              <a:spcAft>
                <a:spcPct val="0"/>
              </a:spcAft>
              <a:defRPr sz="3200" b="1">
                <a:solidFill>
                  <a:schemeClr val="tx1"/>
                </a:solidFill>
                <a:latin typeface="Arial" charset="0"/>
                <a:ea typeface="ＭＳ Ｐゴシック" charset="-128"/>
              </a:defRPr>
            </a:lvl3pPr>
            <a:lvl4pPr algn="l" defTabSz="457200" rtl="0" eaLnBrk="1" fontAlgn="base" hangingPunct="1">
              <a:spcBef>
                <a:spcPct val="0"/>
              </a:spcBef>
              <a:spcAft>
                <a:spcPct val="0"/>
              </a:spcAft>
              <a:defRPr sz="3200" b="1">
                <a:solidFill>
                  <a:schemeClr val="tx1"/>
                </a:solidFill>
                <a:latin typeface="Arial" charset="0"/>
                <a:ea typeface="ＭＳ Ｐゴシック" charset="-128"/>
              </a:defRPr>
            </a:lvl4pPr>
            <a:lvl5pPr algn="l" defTabSz="457200" rtl="0" eaLnBrk="1" fontAlgn="base" hangingPunct="1">
              <a:spcBef>
                <a:spcPct val="0"/>
              </a:spcBef>
              <a:spcAft>
                <a:spcPct val="0"/>
              </a:spcAft>
              <a:defRPr sz="3200" b="1">
                <a:solidFill>
                  <a:schemeClr val="tx1"/>
                </a:solidFill>
                <a:latin typeface="Arial" charset="0"/>
                <a:ea typeface="ＭＳ Ｐゴシック" charset="-128"/>
              </a:defRPr>
            </a:lvl5pPr>
            <a:lvl6pPr marL="457200" algn="l"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l"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l"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l" defTabSz="457200" rtl="0" eaLnBrk="1" fontAlgn="base" hangingPunct="1">
              <a:spcBef>
                <a:spcPct val="0"/>
              </a:spcBef>
              <a:spcAft>
                <a:spcPct val="0"/>
              </a:spcAft>
              <a:defRPr sz="3200" b="1">
                <a:solidFill>
                  <a:schemeClr val="tx1"/>
                </a:solidFill>
                <a:latin typeface="Arial" charset="0"/>
                <a:ea typeface="ＭＳ Ｐゴシック" charset="-128"/>
              </a:defRPr>
            </a:lvl9pPr>
          </a:lstStyle>
          <a:p>
            <a:r>
              <a:rPr lang="en-US" sz="4000" dirty="0" smtClean="0"/>
              <a:t>Bond Program Timeline</a:t>
            </a:r>
            <a:endParaRPr lang="en-US" sz="4000" dirty="0"/>
          </a:p>
        </p:txBody>
      </p:sp>
      <p:sp>
        <p:nvSpPr>
          <p:cNvPr id="5" name="Content Placeholder 2"/>
          <p:cNvSpPr txBox="1">
            <a:spLocks/>
          </p:cNvSpPr>
          <p:nvPr/>
        </p:nvSpPr>
        <p:spPr bwMode="auto">
          <a:xfrm>
            <a:off x="1612499" y="1713844"/>
            <a:ext cx="7457749" cy="1484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0" indent="0" algn="l" defTabSz="457200" rtl="0" eaLnBrk="1" fontAlgn="base" hangingPunct="1">
              <a:spcBef>
                <a:spcPct val="0"/>
              </a:spcBef>
              <a:spcAft>
                <a:spcPct val="0"/>
              </a:spcAft>
              <a:buFont typeface="Wingdings" charset="2"/>
              <a:buNone/>
              <a:defRPr sz="2400" kern="1200">
                <a:solidFill>
                  <a:schemeClr val="tx1">
                    <a:tint val="75000"/>
                  </a:schemeClr>
                </a:solidFill>
                <a:latin typeface="Arial"/>
                <a:ea typeface="ＭＳ Ｐゴシック" charset="-128"/>
                <a:cs typeface="+mn-cs"/>
              </a:defRPr>
            </a:lvl1pPr>
            <a:lvl2pPr marL="457200" indent="0" algn="ctr" defTabSz="457200" rtl="0" eaLnBrk="1" fontAlgn="base" hangingPunct="1">
              <a:spcBef>
                <a:spcPct val="0"/>
              </a:spcBef>
              <a:spcAft>
                <a:spcPct val="0"/>
              </a:spcAft>
              <a:buFont typeface="Wingdings" charset="2"/>
              <a:buNone/>
              <a:defRPr sz="2000" kern="1200">
                <a:solidFill>
                  <a:schemeClr val="tx1">
                    <a:tint val="75000"/>
                  </a:schemeClr>
                </a:solidFill>
                <a:latin typeface="Arial"/>
                <a:ea typeface="ＭＳ Ｐゴシック" charset="-128"/>
                <a:cs typeface="+mn-cs"/>
              </a:defRPr>
            </a:lvl2pPr>
            <a:lvl3pPr marL="914400" indent="0" algn="ctr" defTabSz="457200" rtl="0" eaLnBrk="1" fontAlgn="base" hangingPunct="1">
              <a:spcBef>
                <a:spcPct val="0"/>
              </a:spcBef>
              <a:spcAft>
                <a:spcPct val="0"/>
              </a:spcAft>
              <a:buFont typeface="Wingdings" charset="2"/>
              <a:buNone/>
              <a:defRPr kern="1200">
                <a:solidFill>
                  <a:schemeClr val="tx1">
                    <a:tint val="75000"/>
                  </a:schemeClr>
                </a:solidFill>
                <a:latin typeface="Arial"/>
                <a:ea typeface="ＭＳ Ｐゴシック" charset="-128"/>
                <a:cs typeface="+mn-cs"/>
              </a:defRPr>
            </a:lvl3pPr>
            <a:lvl4pPr marL="1371600" indent="0" algn="ctr" defTabSz="457200" rtl="0" eaLnBrk="1" fontAlgn="base" hangingPunct="1">
              <a:spcBef>
                <a:spcPct val="0"/>
              </a:spcBef>
              <a:spcAft>
                <a:spcPct val="0"/>
              </a:spcAft>
              <a:buFont typeface="Wingdings" charset="2"/>
              <a:buNone/>
              <a:defRPr sz="1600" kern="1200">
                <a:solidFill>
                  <a:schemeClr val="tx1">
                    <a:tint val="75000"/>
                  </a:schemeClr>
                </a:solidFill>
                <a:latin typeface="Arial"/>
                <a:ea typeface="ＭＳ Ｐゴシック" charset="-128"/>
                <a:cs typeface="+mn-cs"/>
              </a:defRPr>
            </a:lvl4pPr>
            <a:lvl5pPr marL="1828800" indent="0" algn="ctr" defTabSz="457200" rtl="0" eaLnBrk="1" fontAlgn="base" hangingPunct="1">
              <a:spcBef>
                <a:spcPct val="0"/>
              </a:spcBef>
              <a:spcAft>
                <a:spcPct val="0"/>
              </a:spcAft>
              <a:buFont typeface="Arial" charset="0"/>
              <a:buNone/>
              <a:defRPr sz="2000" kern="1200">
                <a:solidFill>
                  <a:schemeClr val="tx1">
                    <a:tint val="75000"/>
                  </a:schemeClr>
                </a:solidFill>
                <a:latin typeface="Arial"/>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600"/>
              </a:spcAft>
              <a:buFont typeface="Arial" panose="020B0604020202020204" pitchFamily="34" charset="0"/>
              <a:buChar char="•"/>
            </a:pPr>
            <a:r>
              <a:rPr lang="en-US" dirty="0" smtClean="0"/>
              <a:t>Defined Program Timeline</a:t>
            </a:r>
          </a:p>
          <a:p>
            <a:pPr marL="1085850" lvl="1" indent="-342900" algn="l">
              <a:spcAft>
                <a:spcPts val="600"/>
              </a:spcAft>
              <a:buFont typeface="Wingdings" panose="05000000000000000000" pitchFamily="2" charset="2"/>
              <a:buChar char="§"/>
            </a:pPr>
            <a:r>
              <a:rPr lang="en-US" sz="1800" dirty="0" smtClean="0">
                <a:solidFill>
                  <a:srgbClr val="0070C0"/>
                </a:solidFill>
              </a:rPr>
              <a:t>Major phases of the program (Phase 1 – 5)</a:t>
            </a:r>
          </a:p>
          <a:p>
            <a:pPr marL="1085850" lvl="1" indent="-342900" algn="l">
              <a:spcAft>
                <a:spcPts val="600"/>
              </a:spcAft>
              <a:buFont typeface="Wingdings" panose="05000000000000000000" pitchFamily="2" charset="2"/>
              <a:buChar char="§"/>
            </a:pPr>
            <a:r>
              <a:rPr lang="en-US" sz="1800" dirty="0" smtClean="0">
                <a:solidFill>
                  <a:srgbClr val="0070C0"/>
                </a:solidFill>
              </a:rPr>
              <a:t>Major phases of the project (design, procurement,             construction, etc.)</a:t>
            </a:r>
          </a:p>
          <a:p>
            <a:pPr>
              <a:spcAft>
                <a:spcPts val="600"/>
              </a:spcAft>
            </a:pPr>
            <a:endParaRPr lang="en-US" sz="1800"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899" b="-1331"/>
          <a:stretch/>
        </p:blipFill>
        <p:spPr bwMode="auto">
          <a:xfrm>
            <a:off x="81280" y="3271193"/>
            <a:ext cx="8988968" cy="244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747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492" y="722743"/>
            <a:ext cx="5672996" cy="636719"/>
          </a:xfrm>
        </p:spPr>
        <p:txBody>
          <a:bodyPr/>
          <a:lstStyle/>
          <a:p>
            <a:r>
              <a:rPr lang="en-US" sz="3600" dirty="0" smtClean="0"/>
              <a:t>Copyright</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459962"/>
            <a:ext cx="1219201" cy="1104982"/>
          </a:xfrm>
          <a:prstGeom prst="rect">
            <a:avLst/>
          </a:prstGeom>
        </p:spPr>
      </p:pic>
      <p:pic>
        <p:nvPicPr>
          <p:cNvPr id="4106" name="Picture 10" descr="https://d152j5tfobgaot.cloudfront.net/wp-content/uploads/2014/12/copy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623" y="2937409"/>
            <a:ext cx="3525431" cy="176271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1620035" y="1991522"/>
            <a:ext cx="3680248" cy="3616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smtClean="0"/>
              <a:t>What is copyright?</a:t>
            </a:r>
          </a:p>
          <a:p>
            <a:pPr marL="0" indent="0">
              <a:buNone/>
            </a:pPr>
            <a:r>
              <a:rPr lang="en-US" sz="1800" dirty="0" smtClean="0"/>
              <a:t>A form of protection given to the authors or creators of “original” work.</a:t>
            </a:r>
          </a:p>
          <a:p>
            <a:pPr marL="0" indent="0">
              <a:buNone/>
            </a:pPr>
            <a:endParaRPr lang="en-US" sz="1800" dirty="0"/>
          </a:p>
          <a:p>
            <a:pPr marL="0" indent="0">
              <a:buNone/>
            </a:pPr>
            <a:r>
              <a:rPr lang="en-US" sz="1800" i="1" dirty="0" smtClean="0"/>
              <a:t>If I want to use something that was created by someone else do I have to get permission to use that material? </a:t>
            </a:r>
          </a:p>
          <a:p>
            <a:pPr marL="0" indent="0">
              <a:buNone/>
            </a:pPr>
            <a:r>
              <a:rPr lang="en-US" sz="1800" dirty="0" smtClean="0"/>
              <a:t>For the most part...yes…but there are some exceptions and a set of rules that should be followed.    </a:t>
            </a:r>
          </a:p>
        </p:txBody>
      </p:sp>
    </p:spTree>
    <p:extLst>
      <p:ext uri="{BB962C8B-B14F-4D97-AF65-F5344CB8AC3E}">
        <p14:creationId xmlns:p14="http://schemas.microsoft.com/office/powerpoint/2010/main" val="18206959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9318" y="432915"/>
            <a:ext cx="5672996" cy="636719"/>
          </a:xfrm>
        </p:spPr>
        <p:txBody>
          <a:bodyPr/>
          <a:lstStyle/>
          <a:p>
            <a:r>
              <a:rPr lang="en-US" sz="3600" dirty="0" smtClean="0"/>
              <a:t>Single Sign-On</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198784"/>
            <a:ext cx="1219201" cy="1104982"/>
          </a:xfrm>
          <a:prstGeom prst="rect">
            <a:avLst/>
          </a:prstGeom>
        </p:spPr>
      </p:pic>
      <p:sp>
        <p:nvSpPr>
          <p:cNvPr id="10" name="Content Placeholder 2"/>
          <p:cNvSpPr txBox="1">
            <a:spLocks/>
          </p:cNvSpPr>
          <p:nvPr/>
        </p:nvSpPr>
        <p:spPr bwMode="auto">
          <a:xfrm>
            <a:off x="3968922" y="1484521"/>
            <a:ext cx="4928050" cy="5065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1600" i="1" dirty="0" smtClean="0"/>
              <a:t>Network Password Requirements for 2016-17 School Year:</a:t>
            </a:r>
          </a:p>
          <a:p>
            <a:pPr marL="0" lvl="0" indent="0">
              <a:buNone/>
            </a:pPr>
            <a:endParaRPr lang="en-US" sz="1600" i="1" dirty="0" smtClean="0"/>
          </a:p>
          <a:p>
            <a:pPr lvl="0"/>
            <a:r>
              <a:rPr lang="en-US" sz="1600" dirty="0" smtClean="0"/>
              <a:t>Grades PK, KG and 1 will keep same password all year (Aisd1234). This password will be changed prior to August 22.</a:t>
            </a:r>
          </a:p>
          <a:p>
            <a:pPr lvl="0"/>
            <a:r>
              <a:rPr lang="en-US" sz="1600" dirty="0" smtClean="0"/>
              <a:t>Grades </a:t>
            </a:r>
            <a:r>
              <a:rPr lang="en-US" sz="1600" dirty="0"/>
              <a:t>2 through </a:t>
            </a:r>
            <a:r>
              <a:rPr lang="en-US" sz="1600" dirty="0" smtClean="0"/>
              <a:t>12 initial password (Aisd1234) will also be changed prior to August 22 but each student will </a:t>
            </a:r>
            <a:r>
              <a:rPr lang="en-US" sz="1600" dirty="0"/>
              <a:t>be required to change it through Rapid ID the first time they log </a:t>
            </a:r>
            <a:r>
              <a:rPr lang="en-US" sz="1600" dirty="0" smtClean="0"/>
              <a:t>in to the network.</a:t>
            </a:r>
            <a:endParaRPr lang="en-US" sz="1600" dirty="0"/>
          </a:p>
          <a:p>
            <a:pPr lvl="0"/>
            <a:r>
              <a:rPr lang="en-US" sz="1600" dirty="0" smtClean="0"/>
              <a:t>Starting October 1, all employee passwords will expire every 90 days. </a:t>
            </a:r>
            <a:endParaRPr lang="en-US" sz="1600" dirty="0"/>
          </a:p>
          <a:p>
            <a:pPr marL="0" indent="0">
              <a:buNone/>
            </a:pPr>
            <a:endParaRPr lang="en-US" sz="1600" dirty="0" smtClean="0"/>
          </a:p>
          <a:p>
            <a:pPr marL="0" indent="0">
              <a:buNone/>
            </a:pPr>
            <a:r>
              <a:rPr lang="en-US" sz="1600" b="1" dirty="0" smtClean="0"/>
              <a:t>**Rapid ID Instructions will be emailed out in next weeks green bag to all staff.</a:t>
            </a:r>
          </a:p>
          <a:p>
            <a:pPr marL="0" indent="0">
              <a:buNone/>
            </a:pPr>
            <a:endParaRPr lang="en-US" sz="1600" dirty="0" smtClean="0"/>
          </a:p>
          <a:p>
            <a:pPr marL="0" indent="0">
              <a:buNone/>
            </a:pPr>
            <a:r>
              <a:rPr lang="en-US" sz="1600" i="1" dirty="0" smtClean="0"/>
              <a:t>Why are we doing this?</a:t>
            </a:r>
          </a:p>
          <a:p>
            <a:pPr marL="0" indent="0">
              <a:buNone/>
            </a:pPr>
            <a:r>
              <a:rPr lang="en-US" sz="1600" dirty="0" smtClean="0"/>
              <a:t>To ensure the security of your network account as we continue to integrate more systems together to make them easier to access. </a:t>
            </a:r>
            <a:endParaRPr lang="en-US" sz="1600" dirty="0"/>
          </a:p>
        </p:txBody>
      </p:sp>
      <p:pic>
        <p:nvPicPr>
          <p:cNvPr id="1026" name="Picture 2" descr="http://i.t1n.se/2012/postit-under-keyboard-420x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6" y="1674338"/>
            <a:ext cx="3432128" cy="1969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lunas.revistaepoca.globo.com/bombounaweb/files/2009/06/bombou-post-it-no-moni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33" y="3835622"/>
            <a:ext cx="3419711" cy="247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41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5492" y="471891"/>
            <a:ext cx="5672996" cy="636719"/>
          </a:xfrm>
        </p:spPr>
        <p:txBody>
          <a:bodyPr/>
          <a:lstStyle/>
          <a:p>
            <a:r>
              <a:rPr lang="en-US" sz="3600" dirty="0" smtClean="0"/>
              <a:t>Things to Remember!</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265754"/>
            <a:ext cx="1219201" cy="1104982"/>
          </a:xfrm>
          <a:prstGeom prst="rect">
            <a:avLst/>
          </a:prstGeom>
        </p:spPr>
      </p:pic>
      <p:sp>
        <p:nvSpPr>
          <p:cNvPr id="10" name="Content Placeholder 2"/>
          <p:cNvSpPr txBox="1">
            <a:spLocks/>
          </p:cNvSpPr>
          <p:nvPr/>
        </p:nvSpPr>
        <p:spPr bwMode="auto">
          <a:xfrm>
            <a:off x="1497027" y="1551392"/>
            <a:ext cx="4872718" cy="5229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ct val="0"/>
              </a:spcAft>
              <a:buFont typeface="Wingdings" charset="2"/>
              <a:buChar char="§"/>
              <a:defRPr sz="2400" kern="1200">
                <a:solidFill>
                  <a:schemeClr val="tx1"/>
                </a:solidFill>
                <a:latin typeface="Arial"/>
                <a:ea typeface="ＭＳ Ｐゴシック" charset="-128"/>
                <a:cs typeface="+mn-cs"/>
              </a:defRPr>
            </a:lvl1pPr>
            <a:lvl2pPr marL="742950" indent="-285750" algn="l" defTabSz="457200" rtl="0" eaLnBrk="1" fontAlgn="base" hangingPunct="1">
              <a:spcBef>
                <a:spcPct val="0"/>
              </a:spcBef>
              <a:spcAft>
                <a:spcPct val="0"/>
              </a:spcAft>
              <a:buFont typeface="Wingdings" charset="2"/>
              <a:buChar char="§"/>
              <a:defRPr sz="2000" kern="1200">
                <a:solidFill>
                  <a:schemeClr val="tx1"/>
                </a:solidFill>
                <a:latin typeface="Arial"/>
                <a:ea typeface="ＭＳ Ｐゴシック" charset="-128"/>
                <a:cs typeface="+mn-cs"/>
              </a:defRPr>
            </a:lvl2pPr>
            <a:lvl3pPr marL="1143000" indent="-228600" algn="l" defTabSz="457200" rtl="0" eaLnBrk="1" fontAlgn="base" hangingPunct="1">
              <a:spcBef>
                <a:spcPct val="0"/>
              </a:spcBef>
              <a:spcAft>
                <a:spcPct val="0"/>
              </a:spcAft>
              <a:buFont typeface="Wingdings" charset="2"/>
              <a:buChar char="§"/>
              <a:defRPr kern="1200">
                <a:solidFill>
                  <a:schemeClr val="tx1"/>
                </a:solidFill>
                <a:latin typeface="Arial"/>
                <a:ea typeface="ＭＳ Ｐゴシック" charset="-128"/>
                <a:cs typeface="+mn-cs"/>
              </a:defRPr>
            </a:lvl3pPr>
            <a:lvl4pPr marL="1600200" indent="-228600" algn="l" defTabSz="457200" rtl="0" eaLnBrk="1" fontAlgn="base" hangingPunct="1">
              <a:spcBef>
                <a:spcPct val="0"/>
              </a:spcBef>
              <a:spcAft>
                <a:spcPct val="0"/>
              </a:spcAft>
              <a:buFont typeface="Wingdings" charset="2"/>
              <a:buChar char="§"/>
              <a:defRPr sz="1600" kern="1200">
                <a:solidFill>
                  <a:schemeClr val="tx1"/>
                </a:solidFill>
                <a:latin typeface="Arial"/>
                <a:ea typeface="ＭＳ Ｐゴシック" charset="-128"/>
                <a:cs typeface="+mn-cs"/>
              </a:defRPr>
            </a:lvl4pPr>
            <a:lvl5pPr marL="2057400" indent="-228600" algn="l" defTabSz="457200" rtl="0" eaLnBrk="1" fontAlgn="base" hangingPunct="1">
              <a:spcBef>
                <a:spcPct val="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err="1" smtClean="0"/>
              <a:t>myTrack</a:t>
            </a:r>
            <a:r>
              <a:rPr lang="en-US" sz="1800" dirty="0" smtClean="0"/>
              <a:t> is down for maintenance until first day of school for Teachers (August 22)</a:t>
            </a:r>
          </a:p>
          <a:p>
            <a:r>
              <a:rPr lang="en-US" sz="1800" dirty="0" smtClean="0"/>
              <a:t>Review district assessment calendar for Technology Learning.com assessment window for 5</a:t>
            </a:r>
            <a:r>
              <a:rPr lang="en-US" sz="1800" baseline="30000" dirty="0" smtClean="0"/>
              <a:t>th</a:t>
            </a:r>
            <a:r>
              <a:rPr lang="en-US" sz="1800" dirty="0" smtClean="0"/>
              <a:t> and 8</a:t>
            </a:r>
            <a:r>
              <a:rPr lang="en-US" sz="1800" baseline="30000" dirty="0" smtClean="0"/>
              <a:t>th</a:t>
            </a:r>
            <a:r>
              <a:rPr lang="en-US" sz="1800" dirty="0" smtClean="0"/>
              <a:t> grade.</a:t>
            </a:r>
          </a:p>
          <a:p>
            <a:r>
              <a:rPr lang="en-US" sz="1800" dirty="0" err="1" smtClean="0"/>
              <a:t>BrightBytes</a:t>
            </a:r>
            <a:r>
              <a:rPr lang="en-US" sz="1800" dirty="0" smtClean="0"/>
              <a:t> Technology survey for students/staff/parents will take place over month of November. </a:t>
            </a:r>
          </a:p>
          <a:p>
            <a:r>
              <a:rPr lang="en-US" sz="1800" dirty="0" smtClean="0"/>
              <a:t>“Registration-In-A-Box” info for student registration was sent out to campus green bags on Wednesday, July 20.</a:t>
            </a:r>
          </a:p>
          <a:p>
            <a:r>
              <a:rPr lang="en-US" sz="1800" dirty="0" smtClean="0"/>
              <a:t>ID software training for secondary schools:</a:t>
            </a:r>
          </a:p>
          <a:p>
            <a:pPr lvl="1">
              <a:buFont typeface="Wingdings" panose="05000000000000000000" pitchFamily="2" charset="2"/>
              <a:buChar char="Ø"/>
            </a:pPr>
            <a:r>
              <a:rPr lang="en-US" sz="1800" dirty="0" smtClean="0"/>
              <a:t>Next Wednesday and Thursday (Aug. 3 &amp; 4) in AISD boardroom. </a:t>
            </a:r>
          </a:p>
          <a:p>
            <a:pPr lvl="1">
              <a:buFont typeface="Wingdings" panose="05000000000000000000" pitchFamily="2" charset="2"/>
              <a:buChar char="Ø"/>
            </a:pPr>
            <a:r>
              <a:rPr lang="en-US" sz="1800" dirty="0" smtClean="0"/>
              <a:t>Send at least one (1) person if you are taking pictures or print badges at registration.</a:t>
            </a:r>
          </a:p>
          <a:p>
            <a:endParaRPr lang="en-US" sz="1800" dirty="0" smtClean="0"/>
          </a:p>
          <a:p>
            <a:endParaRPr lang="en-US" sz="1800" dirty="0"/>
          </a:p>
        </p:txBody>
      </p:sp>
      <p:pic>
        <p:nvPicPr>
          <p:cNvPr id="2050" name="Picture 2" descr="http://www.fbccenterstar.org/wordpress/wp-content/uploads/2010/01/things-to-remembe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745" y="2937409"/>
            <a:ext cx="2561008" cy="176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93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69712" y="2907593"/>
            <a:ext cx="5672996" cy="636719"/>
          </a:xfrm>
        </p:spPr>
        <p:txBody>
          <a:bodyPr/>
          <a:lstStyle/>
          <a:p>
            <a:pPr algn="ctr"/>
            <a:r>
              <a:rPr lang="en-US" sz="3600" dirty="0" smtClean="0"/>
              <a:t>Questions?</a:t>
            </a:r>
            <a:endParaRPr lang="en-US" sz="3600" dirty="0"/>
          </a:p>
        </p:txBody>
      </p:sp>
      <p:pic>
        <p:nvPicPr>
          <p:cNvPr id="8" name="Picture 7"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035" y="459962"/>
            <a:ext cx="1219201" cy="1104982"/>
          </a:xfrm>
          <a:prstGeom prst="rect">
            <a:avLst/>
          </a:prstGeom>
        </p:spPr>
      </p:pic>
    </p:spTree>
    <p:extLst>
      <p:ext uri="{BB962C8B-B14F-4D97-AF65-F5344CB8AC3E}">
        <p14:creationId xmlns:p14="http://schemas.microsoft.com/office/powerpoint/2010/main" val="431618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2173" y="482090"/>
            <a:ext cx="1340513" cy="1187856"/>
          </a:xfrm>
          <a:prstGeom prst="rect">
            <a:avLst/>
          </a:prstGeom>
        </p:spPr>
      </p:pic>
      <p:sp>
        <p:nvSpPr>
          <p:cNvPr id="10" name="Title 1"/>
          <p:cNvSpPr>
            <a:spLocks noGrp="1"/>
          </p:cNvSpPr>
          <p:nvPr>
            <p:ph type="title"/>
          </p:nvPr>
        </p:nvSpPr>
        <p:spPr>
          <a:xfrm>
            <a:off x="1569236" y="212658"/>
            <a:ext cx="7531501" cy="1304805"/>
          </a:xfrm>
        </p:spPr>
        <p:txBody>
          <a:bodyPr/>
          <a:lstStyle/>
          <a:p>
            <a:r>
              <a:rPr lang="en-US" dirty="0" smtClean="0"/>
              <a:t>           </a:t>
            </a:r>
            <a:r>
              <a:rPr lang="en-US" sz="4000" dirty="0" smtClean="0"/>
              <a:t>Facilities</a:t>
            </a:r>
            <a:endParaRPr lang="en-US" sz="3600" b="0" i="1" dirty="0"/>
          </a:p>
        </p:txBody>
      </p:sp>
      <p:sp>
        <p:nvSpPr>
          <p:cNvPr id="3" name="TextBox 2"/>
          <p:cNvSpPr txBox="1"/>
          <p:nvPr/>
        </p:nvSpPr>
        <p:spPr>
          <a:xfrm>
            <a:off x="5257799" y="1955696"/>
            <a:ext cx="3525437" cy="461665"/>
          </a:xfrm>
          <a:prstGeom prst="rect">
            <a:avLst/>
          </a:prstGeom>
          <a:noFill/>
        </p:spPr>
        <p:txBody>
          <a:bodyPr wrap="square" rtlCol="0">
            <a:spAutoFit/>
          </a:bodyPr>
          <a:lstStyle/>
          <a:p>
            <a:r>
              <a:rPr lang="en-US" sz="2400" b="1" dirty="0" smtClean="0">
                <a:solidFill>
                  <a:schemeClr val="accent1">
                    <a:lumMod val="75000"/>
                  </a:schemeClr>
                </a:solidFill>
              </a:rPr>
              <a:t>CURRENT CONSTRUCTION</a:t>
            </a:r>
            <a:endParaRPr lang="en-US" sz="2400" b="1" dirty="0">
              <a:solidFill>
                <a:schemeClr val="accent1">
                  <a:lumMod val="75000"/>
                </a:schemeClr>
              </a:solidFill>
            </a:endParaRPr>
          </a:p>
        </p:txBody>
      </p:sp>
      <p:sp>
        <p:nvSpPr>
          <p:cNvPr id="8" name="TextBox 7"/>
          <p:cNvSpPr txBox="1"/>
          <p:nvPr/>
        </p:nvSpPr>
        <p:spPr>
          <a:xfrm>
            <a:off x="5308600" y="2490488"/>
            <a:ext cx="3289300" cy="3960058"/>
          </a:xfrm>
          <a:prstGeom prst="rect">
            <a:avLst/>
          </a:prstGeom>
          <a:noFill/>
        </p:spPr>
        <p:txBody>
          <a:bodyPr wrap="square" rtlCol="0">
            <a:spAutoFit/>
          </a:bodyPr>
          <a:lstStyle/>
          <a:p>
            <a:r>
              <a:rPr lang="en-US" sz="2600" baseline="30000" dirty="0"/>
              <a:t>Arlington High School MAC</a:t>
            </a:r>
          </a:p>
          <a:p>
            <a:r>
              <a:rPr lang="en-US" sz="2600" baseline="30000" dirty="0"/>
              <a:t>Boles Junior </a:t>
            </a:r>
            <a:r>
              <a:rPr lang="en-US" sz="2600" baseline="30000" dirty="0" smtClean="0"/>
              <a:t>High Special Ed</a:t>
            </a:r>
            <a:endParaRPr lang="en-US" sz="2600" baseline="30000" dirty="0"/>
          </a:p>
          <a:p>
            <a:r>
              <a:rPr lang="en-US" sz="2600" baseline="30000" dirty="0"/>
              <a:t>Bowie High School MAC</a:t>
            </a:r>
          </a:p>
          <a:p>
            <a:r>
              <a:rPr lang="en-US" sz="2600" baseline="30000" dirty="0"/>
              <a:t>Career/Tech Center</a:t>
            </a:r>
          </a:p>
          <a:p>
            <a:r>
              <a:rPr lang="en-US" sz="2600" baseline="30000" dirty="0"/>
              <a:t>Corey Academy</a:t>
            </a:r>
          </a:p>
          <a:p>
            <a:r>
              <a:rPr lang="en-US" sz="2600" baseline="30000" dirty="0"/>
              <a:t>Jones Academy</a:t>
            </a:r>
          </a:p>
          <a:p>
            <a:r>
              <a:rPr lang="en-US" sz="2600" baseline="30000" dirty="0"/>
              <a:t>Lamar High School MAC</a:t>
            </a:r>
          </a:p>
          <a:p>
            <a:r>
              <a:rPr lang="en-US" sz="2600" baseline="30000" dirty="0"/>
              <a:t>Martin High School MAC</a:t>
            </a:r>
          </a:p>
          <a:p>
            <a:r>
              <a:rPr lang="en-US" sz="2600" baseline="30000" dirty="0"/>
              <a:t>McNutt Elementary</a:t>
            </a:r>
          </a:p>
          <a:p>
            <a:r>
              <a:rPr lang="en-US" sz="2600" baseline="30000" dirty="0"/>
              <a:t>Peach Elementary</a:t>
            </a:r>
          </a:p>
          <a:p>
            <a:r>
              <a:rPr lang="en-US" sz="2600" baseline="30000" dirty="0" err="1"/>
              <a:t>Ousley</a:t>
            </a:r>
            <a:r>
              <a:rPr lang="en-US" sz="2600" baseline="30000" dirty="0"/>
              <a:t> Junior High</a:t>
            </a:r>
          </a:p>
          <a:p>
            <a:r>
              <a:rPr lang="en-US" sz="2600" baseline="30000" dirty="0"/>
              <a:t>Sam Houston High School MAC</a:t>
            </a:r>
          </a:p>
          <a:p>
            <a:r>
              <a:rPr lang="en-US" sz="2600" baseline="30000" dirty="0"/>
              <a:t>Seguin High School MAC</a:t>
            </a:r>
          </a:p>
          <a:p>
            <a:r>
              <a:rPr lang="en-US" sz="2600" baseline="30000" dirty="0"/>
              <a:t>Workman Junior High</a:t>
            </a:r>
            <a:endParaRPr lang="en-US" sz="2600" dirty="0"/>
          </a:p>
        </p:txBody>
      </p:sp>
      <p:cxnSp>
        <p:nvCxnSpPr>
          <p:cNvPr id="9" name="Straight Connector 8"/>
          <p:cNvCxnSpPr/>
          <p:nvPr/>
        </p:nvCxnSpPr>
        <p:spPr>
          <a:xfrm>
            <a:off x="5365750" y="2385611"/>
            <a:ext cx="3321050" cy="0"/>
          </a:xfrm>
          <a:prstGeom prst="line">
            <a:avLst/>
          </a:prstGeom>
          <a:ln>
            <a:solidFill>
              <a:srgbClr val="5B0025"/>
            </a:solidFill>
          </a:ln>
        </p:spPr>
        <p:style>
          <a:lnRef idx="2">
            <a:schemeClr val="accent2"/>
          </a:lnRef>
          <a:fillRef idx="0">
            <a:schemeClr val="accent2"/>
          </a:fillRef>
          <a:effectRef idx="1">
            <a:schemeClr val="accent2"/>
          </a:effectRef>
          <a:fontRef idx="minor">
            <a:schemeClr val="tx1"/>
          </a:fontRef>
        </p:style>
      </p:cxnSp>
      <p:pic>
        <p:nvPicPr>
          <p:cNvPr id="11" name="Picture 10" descr="Construction3.pd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901" y="2120539"/>
            <a:ext cx="4438650" cy="3271649"/>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200891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413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550" y="762000"/>
            <a:ext cx="9391650" cy="6096000"/>
          </a:xfrm>
          <a:prstGeom prst="rect">
            <a:avLst/>
          </a:prstGeom>
        </p:spPr>
      </p:pic>
      <p:sp>
        <p:nvSpPr>
          <p:cNvPr id="4" name="Content Placeholder 2"/>
          <p:cNvSpPr>
            <a:spLocks noGrp="1"/>
          </p:cNvSpPr>
          <p:nvPr>
            <p:ph idx="1"/>
          </p:nvPr>
        </p:nvSpPr>
        <p:spPr>
          <a:xfrm>
            <a:off x="10018713" y="2324100"/>
            <a:ext cx="7531100" cy="5233988"/>
          </a:xfrm>
        </p:spPr>
        <p:txBody>
          <a:bodyPr/>
          <a:lstStyle/>
          <a:p>
            <a:endParaRPr lang="en-US" dirty="0" smtClean="0"/>
          </a:p>
          <a:p>
            <a:r>
              <a:rPr lang="en-US" dirty="0" smtClean="0"/>
              <a:t>Multi-Purpose Activity Centers at each traditional high school campus will open in fall 2016</a:t>
            </a:r>
          </a:p>
        </p:txBody>
      </p:sp>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sp>
        <p:nvSpPr>
          <p:cNvPr id="8" name="Rectangle 7"/>
          <p:cNvSpPr/>
          <p:nvPr/>
        </p:nvSpPr>
        <p:spPr>
          <a:xfrm>
            <a:off x="7557293" y="62738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80100" y="6248400"/>
            <a:ext cx="3136900" cy="307777"/>
          </a:xfrm>
          <a:prstGeom prst="rect">
            <a:avLst/>
          </a:prstGeom>
          <a:noFill/>
        </p:spPr>
        <p:txBody>
          <a:bodyPr wrap="square" rtlCol="0">
            <a:spAutoFit/>
          </a:bodyPr>
          <a:lstStyle/>
          <a:p>
            <a:pPr algn="r"/>
            <a:r>
              <a:rPr lang="en-US" sz="1400" dirty="0" smtClean="0">
                <a:solidFill>
                  <a:schemeClr val="bg1"/>
                </a:solidFill>
              </a:rPr>
              <a:t>Peach Elementary  </a:t>
            </a:r>
            <a:endParaRPr lang="en-US" sz="1400" dirty="0">
              <a:solidFill>
                <a:schemeClr val="bg1"/>
              </a:solidFill>
            </a:endParaRPr>
          </a:p>
        </p:txBody>
      </p:sp>
    </p:spTree>
    <p:extLst>
      <p:ext uri="{BB962C8B-B14F-4D97-AF65-F5344CB8AC3E}">
        <p14:creationId xmlns:p14="http://schemas.microsoft.com/office/powerpoint/2010/main" val="3477399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383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600" y="-21167"/>
            <a:ext cx="10337800" cy="6891867"/>
          </a:xfrm>
          <a:prstGeom prst="rect">
            <a:avLst/>
          </a:prstGeom>
        </p:spPr>
      </p:pic>
      <p:sp>
        <p:nvSpPr>
          <p:cNvPr id="4" name="Content Placeholder 2"/>
          <p:cNvSpPr>
            <a:spLocks noGrp="1"/>
          </p:cNvSpPr>
          <p:nvPr>
            <p:ph idx="1"/>
          </p:nvPr>
        </p:nvSpPr>
        <p:spPr>
          <a:xfrm>
            <a:off x="10018713" y="2324100"/>
            <a:ext cx="7531100" cy="5233988"/>
          </a:xfrm>
        </p:spPr>
        <p:txBody>
          <a:bodyPr/>
          <a:lstStyle/>
          <a:p>
            <a:endParaRPr lang="en-US" dirty="0" smtClean="0"/>
          </a:p>
          <a:p>
            <a:r>
              <a:rPr lang="en-US" dirty="0" smtClean="0"/>
              <a:t>Multi-Purpose Activity Centers at each traditional high school campus will open in fall 2016</a:t>
            </a:r>
          </a:p>
        </p:txBody>
      </p:sp>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sp>
        <p:nvSpPr>
          <p:cNvPr id="8" name="Rectangle 7"/>
          <p:cNvSpPr/>
          <p:nvPr/>
        </p:nvSpPr>
        <p:spPr>
          <a:xfrm>
            <a:off x="7471093" y="62738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80100" y="6248400"/>
            <a:ext cx="3136900" cy="307777"/>
          </a:xfrm>
          <a:prstGeom prst="rect">
            <a:avLst/>
          </a:prstGeom>
          <a:noFill/>
        </p:spPr>
        <p:txBody>
          <a:bodyPr wrap="square" rtlCol="0">
            <a:spAutoFit/>
          </a:bodyPr>
          <a:lstStyle/>
          <a:p>
            <a:pPr algn="r"/>
            <a:r>
              <a:rPr lang="en-US" sz="1400" dirty="0" smtClean="0">
                <a:solidFill>
                  <a:schemeClr val="bg1"/>
                </a:solidFill>
              </a:rPr>
              <a:t>McNutt Elementary  </a:t>
            </a:r>
            <a:endParaRPr lang="en-US" sz="1400" dirty="0">
              <a:solidFill>
                <a:schemeClr val="bg1"/>
              </a:solidFill>
            </a:endParaRPr>
          </a:p>
        </p:txBody>
      </p:sp>
    </p:spTree>
    <p:extLst>
      <p:ext uri="{BB962C8B-B14F-4D97-AF65-F5344CB8AC3E}">
        <p14:creationId xmlns:p14="http://schemas.microsoft.com/office/powerpoint/2010/main" val="3157510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377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100" y="838199"/>
            <a:ext cx="9690100" cy="6460067"/>
          </a:xfrm>
          <a:prstGeom prst="rect">
            <a:avLst/>
          </a:prstGeom>
        </p:spPr>
      </p:pic>
      <p:sp>
        <p:nvSpPr>
          <p:cNvPr id="4" name="Content Placeholder 2"/>
          <p:cNvSpPr>
            <a:spLocks noGrp="1"/>
          </p:cNvSpPr>
          <p:nvPr>
            <p:ph idx="1"/>
          </p:nvPr>
        </p:nvSpPr>
        <p:spPr>
          <a:xfrm>
            <a:off x="10018713" y="2324100"/>
            <a:ext cx="7531100" cy="5233988"/>
          </a:xfrm>
        </p:spPr>
        <p:txBody>
          <a:bodyPr/>
          <a:lstStyle/>
          <a:p>
            <a:endParaRPr lang="en-US" dirty="0" smtClean="0"/>
          </a:p>
          <a:p>
            <a:r>
              <a:rPr lang="en-US" dirty="0" smtClean="0"/>
              <a:t>Multi-Purpose Activity Centers at each traditional high school campus will open in fall 2016</a:t>
            </a:r>
          </a:p>
        </p:txBody>
      </p:sp>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sp>
        <p:nvSpPr>
          <p:cNvPr id="8" name="Rectangle 7"/>
          <p:cNvSpPr/>
          <p:nvPr/>
        </p:nvSpPr>
        <p:spPr>
          <a:xfrm>
            <a:off x="7290593" y="62738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67400" y="6261100"/>
            <a:ext cx="3136900" cy="307777"/>
          </a:xfrm>
          <a:prstGeom prst="rect">
            <a:avLst/>
          </a:prstGeom>
          <a:noFill/>
        </p:spPr>
        <p:txBody>
          <a:bodyPr wrap="square" rtlCol="0">
            <a:spAutoFit/>
          </a:bodyPr>
          <a:lstStyle/>
          <a:p>
            <a:pPr algn="r"/>
            <a:r>
              <a:rPr lang="en-US" sz="1400" dirty="0" smtClean="0">
                <a:solidFill>
                  <a:schemeClr val="bg1"/>
                </a:solidFill>
              </a:rPr>
              <a:t>Workman Junior High</a:t>
            </a:r>
            <a:endParaRPr lang="en-US" sz="1400" dirty="0">
              <a:solidFill>
                <a:schemeClr val="bg1"/>
              </a:solidFill>
            </a:endParaRPr>
          </a:p>
        </p:txBody>
      </p:sp>
    </p:spTree>
    <p:extLst>
      <p:ext uri="{BB962C8B-B14F-4D97-AF65-F5344CB8AC3E}">
        <p14:creationId xmlns:p14="http://schemas.microsoft.com/office/powerpoint/2010/main" val="2553332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pic>
        <p:nvPicPr>
          <p:cNvPr id="8" name="Picture 7" descr="IMG_442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2500" y="1650999"/>
            <a:ext cx="5918200" cy="4316485"/>
          </a:xfrm>
          <a:prstGeom prst="rect">
            <a:avLst/>
          </a:prstGeom>
        </p:spPr>
      </p:pic>
      <p:pic>
        <p:nvPicPr>
          <p:cNvPr id="10" name="Picture 9" descr="IMG_44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900" y="1651000"/>
            <a:ext cx="3162300" cy="2108200"/>
          </a:xfrm>
          <a:prstGeom prst="rect">
            <a:avLst/>
          </a:prstGeom>
        </p:spPr>
      </p:pic>
      <p:pic>
        <p:nvPicPr>
          <p:cNvPr id="11" name="Picture 10" descr="IMG_441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900" y="3860800"/>
            <a:ext cx="3162300" cy="2108200"/>
          </a:xfrm>
          <a:prstGeom prst="rect">
            <a:avLst/>
          </a:prstGeom>
        </p:spPr>
      </p:pic>
      <p:sp>
        <p:nvSpPr>
          <p:cNvPr id="12" name="TextBox 11"/>
          <p:cNvSpPr txBox="1"/>
          <p:nvPr/>
        </p:nvSpPr>
        <p:spPr>
          <a:xfrm>
            <a:off x="5916613" y="5637411"/>
            <a:ext cx="3136900" cy="276999"/>
          </a:xfrm>
          <a:prstGeom prst="rect">
            <a:avLst/>
          </a:prstGeom>
          <a:noFill/>
        </p:spPr>
        <p:txBody>
          <a:bodyPr wrap="square" rtlCol="0">
            <a:spAutoFit/>
          </a:bodyPr>
          <a:lstStyle/>
          <a:p>
            <a:pPr algn="r"/>
            <a:r>
              <a:rPr lang="en-US" sz="1200" i="1" dirty="0" smtClean="0">
                <a:solidFill>
                  <a:schemeClr val="bg1"/>
                </a:solidFill>
              </a:rPr>
              <a:t>Piano lab</a:t>
            </a:r>
            <a:endParaRPr lang="en-US" sz="1200" i="1" dirty="0">
              <a:solidFill>
                <a:schemeClr val="bg1"/>
              </a:solidFill>
            </a:endParaRPr>
          </a:p>
        </p:txBody>
      </p:sp>
      <p:sp>
        <p:nvSpPr>
          <p:cNvPr id="13" name="TextBox 12"/>
          <p:cNvSpPr txBox="1"/>
          <p:nvPr/>
        </p:nvSpPr>
        <p:spPr>
          <a:xfrm>
            <a:off x="241300" y="5635922"/>
            <a:ext cx="3136900" cy="276999"/>
          </a:xfrm>
          <a:prstGeom prst="rect">
            <a:avLst/>
          </a:prstGeom>
          <a:noFill/>
        </p:spPr>
        <p:txBody>
          <a:bodyPr wrap="square" rtlCol="0">
            <a:spAutoFit/>
          </a:bodyPr>
          <a:lstStyle/>
          <a:p>
            <a:pPr algn="r"/>
            <a:r>
              <a:rPr lang="en-US" sz="1200" i="1" dirty="0" smtClean="0">
                <a:solidFill>
                  <a:schemeClr val="bg1"/>
                </a:solidFill>
              </a:rPr>
              <a:t>Dance room</a:t>
            </a:r>
            <a:endParaRPr lang="en-US" sz="1200" i="1" dirty="0">
              <a:solidFill>
                <a:schemeClr val="bg1"/>
              </a:solidFill>
            </a:endParaRPr>
          </a:p>
        </p:txBody>
      </p:sp>
      <p:sp>
        <p:nvSpPr>
          <p:cNvPr id="14" name="TextBox 13"/>
          <p:cNvSpPr txBox="1"/>
          <p:nvPr/>
        </p:nvSpPr>
        <p:spPr>
          <a:xfrm>
            <a:off x="241300" y="3440311"/>
            <a:ext cx="3136900" cy="276999"/>
          </a:xfrm>
          <a:prstGeom prst="rect">
            <a:avLst/>
          </a:prstGeom>
          <a:noFill/>
        </p:spPr>
        <p:txBody>
          <a:bodyPr wrap="square" rtlCol="0">
            <a:spAutoFit/>
          </a:bodyPr>
          <a:lstStyle/>
          <a:p>
            <a:pPr algn="r"/>
            <a:r>
              <a:rPr lang="en-US" sz="1200" i="1" dirty="0" smtClean="0">
                <a:solidFill>
                  <a:schemeClr val="bg1"/>
                </a:solidFill>
              </a:rPr>
              <a:t>Drama room (black box)</a:t>
            </a:r>
            <a:endParaRPr lang="en-US" sz="1200" i="1" dirty="0">
              <a:solidFill>
                <a:schemeClr val="bg1"/>
              </a:solidFill>
            </a:endParaRPr>
          </a:p>
        </p:txBody>
      </p:sp>
      <p:sp>
        <p:nvSpPr>
          <p:cNvPr id="15" name="Rectangle 14"/>
          <p:cNvSpPr/>
          <p:nvPr/>
        </p:nvSpPr>
        <p:spPr>
          <a:xfrm>
            <a:off x="7709693" y="62738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880100" y="6258123"/>
            <a:ext cx="3136900" cy="307777"/>
          </a:xfrm>
          <a:prstGeom prst="rect">
            <a:avLst/>
          </a:prstGeom>
          <a:noFill/>
        </p:spPr>
        <p:txBody>
          <a:bodyPr wrap="square" rtlCol="0">
            <a:spAutoFit/>
          </a:bodyPr>
          <a:lstStyle/>
          <a:p>
            <a:pPr algn="r"/>
            <a:r>
              <a:rPr lang="en-US" sz="1400" dirty="0" smtClean="0">
                <a:solidFill>
                  <a:schemeClr val="bg1"/>
                </a:solidFill>
              </a:rPr>
              <a:t>Corey Academy</a:t>
            </a:r>
            <a:endParaRPr lang="en-US" sz="1400" dirty="0">
              <a:solidFill>
                <a:schemeClr val="bg1"/>
              </a:solidFill>
            </a:endParaRPr>
          </a:p>
        </p:txBody>
      </p:sp>
    </p:spTree>
    <p:extLst>
      <p:ext uri="{BB962C8B-B14F-4D97-AF65-F5344CB8AC3E}">
        <p14:creationId xmlns:p14="http://schemas.microsoft.com/office/powerpoint/2010/main" val="1486619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258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25500"/>
            <a:ext cx="9277350" cy="6184900"/>
          </a:xfrm>
          <a:prstGeom prst="rect">
            <a:avLst/>
          </a:prstGeom>
        </p:spPr>
      </p:pic>
      <p:sp>
        <p:nvSpPr>
          <p:cNvPr id="4" name="Content Placeholder 2"/>
          <p:cNvSpPr>
            <a:spLocks noGrp="1"/>
          </p:cNvSpPr>
          <p:nvPr>
            <p:ph idx="1"/>
          </p:nvPr>
        </p:nvSpPr>
        <p:spPr>
          <a:xfrm>
            <a:off x="10018713" y="2324100"/>
            <a:ext cx="7531100" cy="5233988"/>
          </a:xfrm>
        </p:spPr>
        <p:txBody>
          <a:bodyPr/>
          <a:lstStyle/>
          <a:p>
            <a:endParaRPr lang="en-US" dirty="0" smtClean="0"/>
          </a:p>
          <a:p>
            <a:r>
              <a:rPr lang="en-US" dirty="0" smtClean="0"/>
              <a:t>Multi-Purpose Activity Centers at each traditional high school campus will open in fall 2016</a:t>
            </a:r>
          </a:p>
        </p:txBody>
      </p:sp>
      <p:sp>
        <p:nvSpPr>
          <p:cNvPr id="2" name="Rectangle 1"/>
          <p:cNvSpPr/>
          <p:nvPr/>
        </p:nvSpPr>
        <p:spPr>
          <a:xfrm>
            <a:off x="0" y="-1"/>
            <a:ext cx="9144000" cy="838201"/>
          </a:xfrm>
          <a:prstGeom prst="rect">
            <a:avLst/>
          </a:prstGeom>
          <a:solidFill>
            <a:srgbClr val="5B002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descr="2014_Bond_Logo_V2 transparent.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980" y="25400"/>
            <a:ext cx="835427" cy="740289"/>
          </a:xfrm>
          <a:prstGeom prst="rect">
            <a:avLst/>
          </a:prstGeom>
        </p:spPr>
      </p:pic>
      <p:sp>
        <p:nvSpPr>
          <p:cNvPr id="9" name="Title 1"/>
          <p:cNvSpPr>
            <a:spLocks noGrp="1"/>
          </p:cNvSpPr>
          <p:nvPr>
            <p:ph type="title"/>
          </p:nvPr>
        </p:nvSpPr>
        <p:spPr>
          <a:xfrm>
            <a:off x="350036" y="25400"/>
            <a:ext cx="7531501" cy="603063"/>
          </a:xfrm>
        </p:spPr>
        <p:txBody>
          <a:bodyPr/>
          <a:lstStyle/>
          <a:p>
            <a:r>
              <a:rPr lang="en-US" sz="2000" dirty="0" smtClean="0"/>
              <a:t>           </a:t>
            </a:r>
            <a:r>
              <a:rPr lang="en-US" sz="2000" dirty="0" smtClean="0">
                <a:solidFill>
                  <a:schemeClr val="bg1"/>
                </a:solidFill>
              </a:rPr>
              <a:t>Facilities </a:t>
            </a:r>
            <a:r>
              <a:rPr lang="en-US" sz="1600" b="0" i="1" dirty="0" smtClean="0">
                <a:solidFill>
                  <a:schemeClr val="bg1">
                    <a:lumMod val="85000"/>
                  </a:schemeClr>
                </a:solidFill>
              </a:rPr>
              <a:t>– construction highlights</a:t>
            </a:r>
            <a:endParaRPr lang="en-US" sz="1600" b="0" i="1" dirty="0">
              <a:solidFill>
                <a:schemeClr val="bg1">
                  <a:lumMod val="85000"/>
                </a:schemeClr>
              </a:solidFill>
            </a:endParaRPr>
          </a:p>
        </p:txBody>
      </p:sp>
      <p:sp>
        <p:nvSpPr>
          <p:cNvPr id="10" name="Rectangle 9"/>
          <p:cNvSpPr/>
          <p:nvPr/>
        </p:nvSpPr>
        <p:spPr>
          <a:xfrm>
            <a:off x="6629400" y="6261100"/>
            <a:ext cx="2881313" cy="295077"/>
          </a:xfrm>
          <a:prstGeom prst="rect">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80100" y="6248400"/>
            <a:ext cx="3136900" cy="307777"/>
          </a:xfrm>
          <a:prstGeom prst="rect">
            <a:avLst/>
          </a:prstGeom>
          <a:noFill/>
        </p:spPr>
        <p:txBody>
          <a:bodyPr wrap="square" rtlCol="0">
            <a:spAutoFit/>
          </a:bodyPr>
          <a:lstStyle/>
          <a:p>
            <a:pPr algn="r"/>
            <a:r>
              <a:rPr lang="en-US" sz="1400" dirty="0" smtClean="0">
                <a:solidFill>
                  <a:schemeClr val="bg1"/>
                </a:solidFill>
              </a:rPr>
              <a:t>Jones Academy – </a:t>
            </a:r>
            <a:r>
              <a:rPr lang="en-US" sz="1400" i="1" dirty="0" smtClean="0">
                <a:solidFill>
                  <a:schemeClr val="bg1"/>
                </a:solidFill>
              </a:rPr>
              <a:t>Music rooms</a:t>
            </a:r>
            <a:endParaRPr lang="en-US" sz="1200" i="1" dirty="0">
              <a:solidFill>
                <a:schemeClr val="bg1"/>
              </a:solidFill>
            </a:endParaRPr>
          </a:p>
        </p:txBody>
      </p:sp>
    </p:spTree>
    <p:extLst>
      <p:ext uri="{BB962C8B-B14F-4D97-AF65-F5344CB8AC3E}">
        <p14:creationId xmlns:p14="http://schemas.microsoft.com/office/powerpoint/2010/main" val="556822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DC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sharepoint/v3/field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6460</TotalTime>
  <Words>2170</Words>
  <Application>Microsoft Macintosh PowerPoint</Application>
  <PresentationFormat>On-screen Show (4:3)</PresentationFormat>
  <Paragraphs>360</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PDC PPT Theme</vt:lpstr>
      <vt:lpstr>2014 Bond Program Update</vt:lpstr>
      <vt:lpstr>PowerPoint Presentation</vt:lpstr>
      <vt:lpstr>PowerPoint Presentation</vt:lpstr>
      <vt:lpstr>           Facilities</vt:lpstr>
      <vt:lpstr>           Facilities – construction highlights</vt:lpstr>
      <vt:lpstr>           Facilities – construction highlights</vt:lpstr>
      <vt:lpstr>           Facilities – construction highlights</vt:lpstr>
      <vt:lpstr>           Facilities – construction highlights</vt:lpstr>
      <vt:lpstr>           Facilities – construction highlights</vt:lpstr>
      <vt:lpstr>           Facilities – construction highlights</vt:lpstr>
      <vt:lpstr>           Facilities – construction highlights</vt:lpstr>
      <vt:lpstr>           Facilities</vt:lpstr>
      <vt:lpstr>           Facilities</vt:lpstr>
      <vt:lpstr>           Facilities</vt:lpstr>
      <vt:lpstr>           Facilities</vt:lpstr>
      <vt:lpstr>Fine Arts</vt:lpstr>
      <vt:lpstr>Security/Technology</vt:lpstr>
      <vt:lpstr>Security/Technolgoy</vt:lpstr>
      <vt:lpstr>Security/Technolgoy</vt:lpstr>
      <vt:lpstr>Security/Technolgoy</vt:lpstr>
      <vt:lpstr>Security/Technolgoy</vt:lpstr>
      <vt:lpstr>Transportation</vt:lpstr>
      <vt:lpstr>Other Significant Activities in 2016-17</vt:lpstr>
      <vt:lpstr>Want more information?</vt:lpstr>
      <vt:lpstr>PowerPoint Presentation</vt:lpstr>
      <vt:lpstr>Website Redesign</vt:lpstr>
      <vt:lpstr>Web Accessibility</vt:lpstr>
      <vt:lpstr>Web Accessibility</vt:lpstr>
      <vt:lpstr>Web Accessibility</vt:lpstr>
      <vt:lpstr>Copyright</vt:lpstr>
      <vt:lpstr>Single Sign-On</vt:lpstr>
      <vt:lpstr>Things to Remember!</vt:lpstr>
      <vt:lpstr>Questions?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AISD</cp:lastModifiedBy>
  <cp:revision>547</cp:revision>
  <cp:lastPrinted>2015-11-06T14:08:07Z</cp:lastPrinted>
  <dcterms:created xsi:type="dcterms:W3CDTF">2010-04-12T23:12:02Z</dcterms:created>
  <dcterms:modified xsi:type="dcterms:W3CDTF">2016-08-02T19:08:50Z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